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1" r:id="rId1"/>
    <p:sldMasterId id="2147483672"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embeddedFontLst>
    <p:embeddedFont>
      <p:font typeface="Acme" panose="02000706050000020004" pitchFamily="2" charset="0"/>
      <p:regular r:id="rId31"/>
    </p:embeddedFont>
    <p:embeddedFont>
      <p:font typeface="Merriweather" pitchFamily="2" charset="77"/>
      <p:regular r:id="rId32"/>
      <p:bold r:id="rId33"/>
      <p:italic r:id="rId34"/>
      <p:boldItalic r:id="rId35"/>
    </p:embeddedFont>
    <p:embeddedFont>
      <p:font typeface="Proxima Nova" panose="02000506030000020004" pitchFamily="2" charset="0"/>
      <p:regular r:id="rId36"/>
      <p:bold r:id="rId37"/>
      <p:italic r:id="rId38"/>
      <p:boldItalic r:id="rId39"/>
    </p:embeddedFont>
    <p:embeddedFont>
      <p:font typeface="Proxima Nova Extrabold" panose="02000506030000020004" pitchFamily="2" charset="0"/>
      <p:bold r:id="rId40"/>
    </p:embeddedFont>
    <p:embeddedFont>
      <p:font typeface="Proxima Nova Semibold" panose="02000506030000020004" pitchFamily="2" charset="0"/>
      <p:regular r:id="rId41"/>
      <p:bold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ie Zah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B9B954-85CB-4B35-943D-442C8981BEDE}">
  <a:tblStyle styleId="{C1B9B954-85CB-4B35-943D-442C8981BE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5204"/>
  </p:normalViewPr>
  <p:slideViewPr>
    <p:cSldViewPr snapToGrid="0">
      <p:cViewPr varScale="1">
        <p:scale>
          <a:sx n="122" d="100"/>
          <a:sy n="122" d="100"/>
        </p:scale>
        <p:origin x="472"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03T18:09:24.126" idx="1">
    <p:pos x="6000" y="0"/>
    <p:text>Comments on the app presentation
We have an app that people will be able to use now, highlight something in the app that can only be done with the 5G on top of the ‘pose with pros’, is there something cool they can get on the app using the 5G signal we have at the bus. Utilize the app to test 5G+ enhancements in the app and test with customers at the one place with mmWaves and we have a robust set of extras that AT&amp;T customers get in the stadium once it is evolved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4925faa7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4925faa7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46f1a8834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846f1a8834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fe34e17d3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fe34e17d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4925faa7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4925faa7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6ce7574a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6ce7574a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2e907f25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2e907f25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e907f25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e907f25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fe34e17d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fe34e17d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46f1a883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46f1a88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46f1a8834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46f1a883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fe34e17d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fe34e17d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9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4925faa7f_3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4925faa7f_3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6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70a1d2db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70a1d2db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770a1d2db8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770a1d2db8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46f1a883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46f1a883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4925faa7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4925faa7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e907f25f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e907f25f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e907f25f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e907f25f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fe34e17d3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7fe34e17d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fe34e17d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fe34e17d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9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4925faa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4925faa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9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fe34e17d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fe34e17d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fe34e17d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fe34e17d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9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46f1a88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46f1a88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4925faa7f_3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4925faa7f_3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fe34e17d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fe34e17d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56" name="Google Shape;56;p14"/>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7" name="Google Shape;57;p14"/>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15"/>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61" name="Google Shape;61;p15"/>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62" name="Google Shape;62;p15"/>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16"/>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67" name="Google Shape;67;p16"/>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68" name="Google Shape;68;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69" name="Google Shape;69;p1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0" name="Google Shape;7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17"/>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4" name="Google Shape;74;p17"/>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5" name="Google Shape;75;p17"/>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6" name="Google Shape;7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8"/>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0" name="Google Shape;8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19"/>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9"/>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4" name="Google Shape;84;p19"/>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accent2"/>
              </a:buClr>
              <a:buSzPts val="1300"/>
              <a:buChar char="●"/>
              <a:defRPr>
                <a:solidFill>
                  <a:schemeClr val="accent2"/>
                </a:solidFill>
              </a:defRPr>
            </a:lvl1pPr>
            <a:lvl2pPr marL="914400" lvl="1" indent="-298450" rtl="0">
              <a:spcBef>
                <a:spcPts val="1600"/>
              </a:spcBef>
              <a:spcAft>
                <a:spcPts val="0"/>
              </a:spcAft>
              <a:buClr>
                <a:schemeClr val="accent2"/>
              </a:buClr>
              <a:buSzPts val="1100"/>
              <a:buChar char="○"/>
              <a:defRPr>
                <a:solidFill>
                  <a:schemeClr val="accent2"/>
                </a:solidFill>
              </a:defRPr>
            </a:lvl2pPr>
            <a:lvl3pPr marL="1371600" lvl="2" indent="-298450" rtl="0">
              <a:spcBef>
                <a:spcPts val="1600"/>
              </a:spcBef>
              <a:spcAft>
                <a:spcPts val="0"/>
              </a:spcAft>
              <a:buClr>
                <a:schemeClr val="accent2"/>
              </a:buClr>
              <a:buSzPts val="1100"/>
              <a:buChar char="■"/>
              <a:defRPr>
                <a:solidFill>
                  <a:schemeClr val="accent2"/>
                </a:solidFill>
              </a:defRPr>
            </a:lvl3pPr>
            <a:lvl4pPr marL="1828800" lvl="3" indent="-298450" rtl="0">
              <a:spcBef>
                <a:spcPts val="1600"/>
              </a:spcBef>
              <a:spcAft>
                <a:spcPts val="0"/>
              </a:spcAft>
              <a:buClr>
                <a:schemeClr val="accent2"/>
              </a:buClr>
              <a:buSzPts val="1100"/>
              <a:buChar char="●"/>
              <a:defRPr>
                <a:solidFill>
                  <a:schemeClr val="accent2"/>
                </a:solidFill>
              </a:defRPr>
            </a:lvl4pPr>
            <a:lvl5pPr marL="2286000" lvl="4" indent="-298450" rtl="0">
              <a:spcBef>
                <a:spcPts val="1600"/>
              </a:spcBef>
              <a:spcAft>
                <a:spcPts val="0"/>
              </a:spcAft>
              <a:buClr>
                <a:schemeClr val="accent2"/>
              </a:buClr>
              <a:buSzPts val="1100"/>
              <a:buChar char="○"/>
              <a:defRPr>
                <a:solidFill>
                  <a:schemeClr val="accent2"/>
                </a:solidFill>
              </a:defRPr>
            </a:lvl5pPr>
            <a:lvl6pPr marL="2743200" lvl="5" indent="-298450" rtl="0">
              <a:spcBef>
                <a:spcPts val="1600"/>
              </a:spcBef>
              <a:spcAft>
                <a:spcPts val="0"/>
              </a:spcAft>
              <a:buClr>
                <a:schemeClr val="accent2"/>
              </a:buClr>
              <a:buSzPts val="1100"/>
              <a:buChar char="■"/>
              <a:defRPr>
                <a:solidFill>
                  <a:schemeClr val="accent2"/>
                </a:solidFill>
              </a:defRPr>
            </a:lvl6pPr>
            <a:lvl7pPr marL="3200400" lvl="6" indent="-298450" rtl="0">
              <a:spcBef>
                <a:spcPts val="1600"/>
              </a:spcBef>
              <a:spcAft>
                <a:spcPts val="0"/>
              </a:spcAft>
              <a:buClr>
                <a:schemeClr val="accent2"/>
              </a:buClr>
              <a:buSzPts val="1100"/>
              <a:buChar char="●"/>
              <a:defRPr>
                <a:solidFill>
                  <a:schemeClr val="accent2"/>
                </a:solidFill>
              </a:defRPr>
            </a:lvl7pPr>
            <a:lvl8pPr marL="3657600" lvl="7" indent="-298450" rtl="0">
              <a:spcBef>
                <a:spcPts val="1600"/>
              </a:spcBef>
              <a:spcAft>
                <a:spcPts val="0"/>
              </a:spcAft>
              <a:buClr>
                <a:schemeClr val="accent2"/>
              </a:buClr>
              <a:buSzPts val="1100"/>
              <a:buChar char="○"/>
              <a:defRPr>
                <a:solidFill>
                  <a:schemeClr val="accent2"/>
                </a:solidFill>
              </a:defRPr>
            </a:lvl8pPr>
            <a:lvl9pPr marL="4114800" lvl="8" indent="-298450" rtl="0">
              <a:spcBef>
                <a:spcPts val="1600"/>
              </a:spcBef>
              <a:spcAft>
                <a:spcPts val="1600"/>
              </a:spcAft>
              <a:buClr>
                <a:schemeClr val="accent2"/>
              </a:buClr>
              <a:buSzPts val="1100"/>
              <a:buChar char="■"/>
              <a:defRPr>
                <a:solidFill>
                  <a:schemeClr val="accent2"/>
                </a:solidFill>
              </a:defRPr>
            </a:lvl9pPr>
          </a:lstStyle>
          <a:p>
            <a:endParaRPr/>
          </a:p>
        </p:txBody>
      </p:sp>
      <p:sp>
        <p:nvSpPr>
          <p:cNvPr id="85" name="Google Shape;8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8" name="Google Shape;8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1"/>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2" name="Google Shape;92;p21"/>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93" name="Google Shape;93;p21"/>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4" name="Google Shape;9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2"/>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2"/>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98" name="Google Shape;9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23"/>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01" name="Google Shape;101;p23"/>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accent2"/>
              </a:buClr>
              <a:buSzPts val="1300"/>
              <a:buChar char="●"/>
              <a:defRPr>
                <a:solidFill>
                  <a:schemeClr val="accent2"/>
                </a:solidFill>
              </a:defRPr>
            </a:lvl1pPr>
            <a:lvl2pPr marL="914400" lvl="1" indent="-298450" rtl="0">
              <a:spcBef>
                <a:spcPts val="1600"/>
              </a:spcBef>
              <a:spcAft>
                <a:spcPts val="0"/>
              </a:spcAft>
              <a:buClr>
                <a:schemeClr val="accent2"/>
              </a:buClr>
              <a:buSzPts val="1100"/>
              <a:buChar char="○"/>
              <a:defRPr>
                <a:solidFill>
                  <a:schemeClr val="accent2"/>
                </a:solidFill>
              </a:defRPr>
            </a:lvl2pPr>
            <a:lvl3pPr marL="1371600" lvl="2" indent="-298450" rtl="0">
              <a:spcBef>
                <a:spcPts val="1600"/>
              </a:spcBef>
              <a:spcAft>
                <a:spcPts val="0"/>
              </a:spcAft>
              <a:buClr>
                <a:schemeClr val="accent2"/>
              </a:buClr>
              <a:buSzPts val="1100"/>
              <a:buChar char="■"/>
              <a:defRPr>
                <a:solidFill>
                  <a:schemeClr val="accent2"/>
                </a:solidFill>
              </a:defRPr>
            </a:lvl3pPr>
            <a:lvl4pPr marL="1828800" lvl="3" indent="-298450" rtl="0">
              <a:spcBef>
                <a:spcPts val="1600"/>
              </a:spcBef>
              <a:spcAft>
                <a:spcPts val="0"/>
              </a:spcAft>
              <a:buClr>
                <a:schemeClr val="accent2"/>
              </a:buClr>
              <a:buSzPts val="1100"/>
              <a:buChar char="●"/>
              <a:defRPr>
                <a:solidFill>
                  <a:schemeClr val="accent2"/>
                </a:solidFill>
              </a:defRPr>
            </a:lvl4pPr>
            <a:lvl5pPr marL="2286000" lvl="4" indent="-298450" rtl="0">
              <a:spcBef>
                <a:spcPts val="1600"/>
              </a:spcBef>
              <a:spcAft>
                <a:spcPts val="0"/>
              </a:spcAft>
              <a:buClr>
                <a:schemeClr val="accent2"/>
              </a:buClr>
              <a:buSzPts val="1100"/>
              <a:buChar char="○"/>
              <a:defRPr>
                <a:solidFill>
                  <a:schemeClr val="accent2"/>
                </a:solidFill>
              </a:defRPr>
            </a:lvl5pPr>
            <a:lvl6pPr marL="2743200" lvl="5" indent="-298450" rtl="0">
              <a:spcBef>
                <a:spcPts val="1600"/>
              </a:spcBef>
              <a:spcAft>
                <a:spcPts val="0"/>
              </a:spcAft>
              <a:buClr>
                <a:schemeClr val="accent2"/>
              </a:buClr>
              <a:buSzPts val="1100"/>
              <a:buChar char="■"/>
              <a:defRPr>
                <a:solidFill>
                  <a:schemeClr val="accent2"/>
                </a:solidFill>
              </a:defRPr>
            </a:lvl6pPr>
            <a:lvl7pPr marL="3200400" lvl="6" indent="-298450" rtl="0">
              <a:spcBef>
                <a:spcPts val="1600"/>
              </a:spcBef>
              <a:spcAft>
                <a:spcPts val="0"/>
              </a:spcAft>
              <a:buClr>
                <a:schemeClr val="accent2"/>
              </a:buClr>
              <a:buSzPts val="1100"/>
              <a:buChar char="●"/>
              <a:defRPr>
                <a:solidFill>
                  <a:schemeClr val="accent2"/>
                </a:solidFill>
              </a:defRPr>
            </a:lvl7pPr>
            <a:lvl8pPr marL="3657600" lvl="7" indent="-298450" rtl="0">
              <a:spcBef>
                <a:spcPts val="1600"/>
              </a:spcBef>
              <a:spcAft>
                <a:spcPts val="0"/>
              </a:spcAft>
              <a:buClr>
                <a:schemeClr val="accent2"/>
              </a:buClr>
              <a:buSzPts val="1100"/>
              <a:buChar char="○"/>
              <a:defRPr>
                <a:solidFill>
                  <a:schemeClr val="accent2"/>
                </a:solidFill>
              </a:defRPr>
            </a:lvl8pPr>
            <a:lvl9pPr marL="4114800" lvl="8" indent="-298450" rtl="0">
              <a:spcBef>
                <a:spcPts val="1600"/>
              </a:spcBef>
              <a:spcAft>
                <a:spcPts val="1600"/>
              </a:spcAft>
              <a:buClr>
                <a:schemeClr val="accent2"/>
              </a:buClr>
              <a:buSzPts val="1100"/>
              <a:buChar char="■"/>
              <a:defRPr>
                <a:solidFill>
                  <a:schemeClr val="accent2"/>
                </a:solidFill>
              </a:defRPr>
            </a:lvl9pPr>
          </a:lstStyle>
          <a:p>
            <a:endParaRPr/>
          </a:p>
        </p:txBody>
      </p:sp>
      <p:sp>
        <p:nvSpPr>
          <p:cNvPr id="102" name="Google Shape;10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3"/>
        <p:cNvGrpSpPr/>
        <p:nvPr/>
      </p:nvGrpSpPr>
      <p:grpSpPr>
        <a:xfrm>
          <a:off x="0" y="0"/>
          <a:ext cx="0" cy="0"/>
          <a:chOff x="0" y="0"/>
          <a:chExt cx="0" cy="0"/>
        </a:xfrm>
      </p:grpSpPr>
      <p:sp>
        <p:nvSpPr>
          <p:cNvPr id="104" name="Google Shape;1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tatement (large text)">
  <p:cSld name="Statement (large text)">
    <p:bg>
      <p:bgPr>
        <a:solidFill>
          <a:schemeClr val="dk2"/>
        </a:solidFill>
        <a:effectLst/>
      </p:bgPr>
    </p:bg>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171494" y="226313"/>
            <a:ext cx="8705100" cy="439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10200"/>
              <a:buFont typeface="Arial"/>
              <a:buNone/>
              <a:defRPr sz="10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 name="Google Shape;107;p25"/>
          <p:cNvSpPr txBox="1">
            <a:spLocks noGrp="1"/>
          </p:cNvSpPr>
          <p:nvPr>
            <p:ph type="sldNum" idx="12"/>
          </p:nvPr>
        </p:nvSpPr>
        <p:spPr>
          <a:xfrm>
            <a:off x="255424" y="4869180"/>
            <a:ext cx="542100" cy="144000"/>
          </a:xfrm>
          <a:prstGeom prst="rect">
            <a:avLst/>
          </a:prstGeom>
          <a:noFill/>
          <a:ln>
            <a:noFill/>
          </a:ln>
        </p:spPr>
        <p:txBody>
          <a:bodyPr spcFirstLastPara="1" wrap="square" lIns="0" tIns="0" rIns="0" bIns="0" anchor="ctr" anchorCtr="0">
            <a:noAutofit/>
          </a:bodyPr>
          <a:lstStyle>
            <a:lvl1pPr marL="0" lvl="0" indent="0" algn="l" rtl="0">
              <a:lnSpc>
                <a:spcPct val="125000"/>
              </a:lnSpc>
              <a:spcBef>
                <a:spcPts val="0"/>
              </a:spcBef>
              <a:buNone/>
              <a:defRPr sz="600" b="0" i="0" u="none" strike="noStrike" cap="none">
                <a:solidFill>
                  <a:schemeClr val="lt1"/>
                </a:solidFill>
                <a:latin typeface="Arial"/>
                <a:ea typeface="Arial"/>
                <a:cs typeface="Arial"/>
                <a:sym typeface="Arial"/>
              </a:defRPr>
            </a:lvl1pPr>
            <a:lvl2pPr marL="0" lvl="1" indent="0" algn="l" rtl="0">
              <a:lnSpc>
                <a:spcPct val="125000"/>
              </a:lnSpc>
              <a:spcBef>
                <a:spcPts val="0"/>
              </a:spcBef>
              <a:buNone/>
              <a:defRPr sz="600" b="0" i="0" u="none" strike="noStrike" cap="none">
                <a:solidFill>
                  <a:schemeClr val="lt1"/>
                </a:solidFill>
                <a:latin typeface="Arial"/>
                <a:ea typeface="Arial"/>
                <a:cs typeface="Arial"/>
                <a:sym typeface="Arial"/>
              </a:defRPr>
            </a:lvl2pPr>
            <a:lvl3pPr marL="0" lvl="2" indent="0" algn="l" rtl="0">
              <a:lnSpc>
                <a:spcPct val="125000"/>
              </a:lnSpc>
              <a:spcBef>
                <a:spcPts val="0"/>
              </a:spcBef>
              <a:buNone/>
              <a:defRPr sz="600" b="0" i="0" u="none" strike="noStrike" cap="none">
                <a:solidFill>
                  <a:schemeClr val="lt1"/>
                </a:solidFill>
                <a:latin typeface="Arial"/>
                <a:ea typeface="Arial"/>
                <a:cs typeface="Arial"/>
                <a:sym typeface="Arial"/>
              </a:defRPr>
            </a:lvl3pPr>
            <a:lvl4pPr marL="0" lvl="3" indent="0" algn="l" rtl="0">
              <a:lnSpc>
                <a:spcPct val="125000"/>
              </a:lnSpc>
              <a:spcBef>
                <a:spcPts val="0"/>
              </a:spcBef>
              <a:buNone/>
              <a:defRPr sz="600" b="0" i="0" u="none" strike="noStrike" cap="none">
                <a:solidFill>
                  <a:schemeClr val="lt1"/>
                </a:solidFill>
                <a:latin typeface="Arial"/>
                <a:ea typeface="Arial"/>
                <a:cs typeface="Arial"/>
                <a:sym typeface="Arial"/>
              </a:defRPr>
            </a:lvl4pPr>
            <a:lvl5pPr marL="0" lvl="4" indent="0" algn="l" rtl="0">
              <a:lnSpc>
                <a:spcPct val="125000"/>
              </a:lnSpc>
              <a:spcBef>
                <a:spcPts val="0"/>
              </a:spcBef>
              <a:buNone/>
              <a:defRPr sz="600" b="0" i="0" u="none" strike="noStrike" cap="none">
                <a:solidFill>
                  <a:schemeClr val="lt1"/>
                </a:solidFill>
                <a:latin typeface="Arial"/>
                <a:ea typeface="Arial"/>
                <a:cs typeface="Arial"/>
                <a:sym typeface="Arial"/>
              </a:defRPr>
            </a:lvl5pPr>
            <a:lvl6pPr marL="0" lvl="5" indent="0" algn="l" rtl="0">
              <a:lnSpc>
                <a:spcPct val="125000"/>
              </a:lnSpc>
              <a:spcBef>
                <a:spcPts val="0"/>
              </a:spcBef>
              <a:buNone/>
              <a:defRPr sz="600" b="0" i="0" u="none" strike="noStrike" cap="none">
                <a:solidFill>
                  <a:schemeClr val="lt1"/>
                </a:solidFill>
                <a:latin typeface="Arial"/>
                <a:ea typeface="Arial"/>
                <a:cs typeface="Arial"/>
                <a:sym typeface="Arial"/>
              </a:defRPr>
            </a:lvl6pPr>
            <a:lvl7pPr marL="0" lvl="6" indent="0" algn="l" rtl="0">
              <a:lnSpc>
                <a:spcPct val="125000"/>
              </a:lnSpc>
              <a:spcBef>
                <a:spcPts val="0"/>
              </a:spcBef>
              <a:buNone/>
              <a:defRPr sz="600" b="0" i="0" u="none" strike="noStrike" cap="none">
                <a:solidFill>
                  <a:schemeClr val="lt1"/>
                </a:solidFill>
                <a:latin typeface="Arial"/>
                <a:ea typeface="Arial"/>
                <a:cs typeface="Arial"/>
                <a:sym typeface="Arial"/>
              </a:defRPr>
            </a:lvl7pPr>
            <a:lvl8pPr marL="0" lvl="7" indent="0" algn="l" rtl="0">
              <a:lnSpc>
                <a:spcPct val="125000"/>
              </a:lnSpc>
              <a:spcBef>
                <a:spcPts val="0"/>
              </a:spcBef>
              <a:buNone/>
              <a:defRPr sz="600" b="0" i="0" u="none" strike="noStrike" cap="none">
                <a:solidFill>
                  <a:schemeClr val="lt1"/>
                </a:solidFill>
                <a:latin typeface="Arial"/>
                <a:ea typeface="Arial"/>
                <a:cs typeface="Arial"/>
                <a:sym typeface="Arial"/>
              </a:defRPr>
            </a:lvl8pPr>
            <a:lvl9pPr marL="0" lvl="8" indent="0" algn="l" rtl="0">
              <a:lnSpc>
                <a:spcPct val="125000"/>
              </a:lnSpc>
              <a:spcBef>
                <a:spcPts val="0"/>
              </a:spcBef>
              <a:buNone/>
              <a:defRPr sz="6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08" name="Google Shape;108;p25"/>
          <p:cNvSpPr txBox="1">
            <a:spLocks noGrp="1"/>
          </p:cNvSpPr>
          <p:nvPr>
            <p:ph type="ftr" idx="11"/>
          </p:nvPr>
        </p:nvSpPr>
        <p:spPr>
          <a:xfrm>
            <a:off x="797554" y="4869180"/>
            <a:ext cx="4681800" cy="1440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100"/>
              <a:buNone/>
              <a:defRPr sz="1100">
                <a:solidFill>
                  <a:schemeClr val="lt1"/>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cxnSp>
        <p:nvCxnSpPr>
          <p:cNvPr id="109" name="Google Shape;109;p25"/>
          <p:cNvCxnSpPr/>
          <p:nvPr/>
        </p:nvCxnSpPr>
        <p:spPr>
          <a:xfrm>
            <a:off x="260816" y="4792240"/>
            <a:ext cx="8618700" cy="0"/>
          </a:xfrm>
          <a:prstGeom prst="straightConnector1">
            <a:avLst/>
          </a:prstGeom>
          <a:noFill/>
          <a:ln w="9525" cap="sq" cmpd="sng">
            <a:solidFill>
              <a:schemeClr val="lt1"/>
            </a:solidFill>
            <a:prstDash val="solid"/>
            <a:round/>
            <a:headEnd type="none" w="sm" len="sm"/>
            <a:tailEnd type="none" w="sm" len="sm"/>
          </a:ln>
        </p:spPr>
      </p:cxnSp>
      <p:pic>
        <p:nvPicPr>
          <p:cNvPr id="110" name="Google Shape;110;p25" descr="AT&amp;T globe logo"/>
          <p:cNvPicPr preferRelativeResize="0"/>
          <p:nvPr/>
        </p:nvPicPr>
        <p:blipFill rotWithShape="1">
          <a:blip r:embed="rId2">
            <a:alphaModFix/>
          </a:blip>
          <a:srcRect/>
          <a:stretch/>
        </p:blipFill>
        <p:spPr>
          <a:xfrm>
            <a:off x="8536623" y="4869180"/>
            <a:ext cx="342992" cy="14112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89FD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aradigm">
    <p:bg>
      <p:bgPr>
        <a:solidFill>
          <a:srgbClr val="D7D7D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rtl="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Roboto"/>
                <a:ea typeface="Roboto"/>
                <a:cs typeface="Roboto"/>
                <a:sym typeface="Roboto"/>
              </a:defRPr>
            </a:lvl1pPr>
            <a:lvl2pPr lvl="1" algn="r" rtl="0">
              <a:buNone/>
              <a:defRPr sz="1000">
                <a:solidFill>
                  <a:schemeClr val="dk2"/>
                </a:solidFill>
                <a:latin typeface="Roboto"/>
                <a:ea typeface="Roboto"/>
                <a:cs typeface="Roboto"/>
                <a:sym typeface="Roboto"/>
              </a:defRPr>
            </a:lvl2pPr>
            <a:lvl3pPr lvl="2" algn="r" rtl="0">
              <a:buNone/>
              <a:defRPr sz="1000">
                <a:solidFill>
                  <a:schemeClr val="dk2"/>
                </a:solidFill>
                <a:latin typeface="Roboto"/>
                <a:ea typeface="Roboto"/>
                <a:cs typeface="Roboto"/>
                <a:sym typeface="Roboto"/>
              </a:defRPr>
            </a:lvl3pPr>
            <a:lvl4pPr lvl="3" algn="r" rtl="0">
              <a:buNone/>
              <a:defRPr sz="1000">
                <a:solidFill>
                  <a:schemeClr val="dk2"/>
                </a:solidFill>
                <a:latin typeface="Roboto"/>
                <a:ea typeface="Roboto"/>
                <a:cs typeface="Roboto"/>
                <a:sym typeface="Roboto"/>
              </a:defRPr>
            </a:lvl4pPr>
            <a:lvl5pPr lvl="4" algn="r" rtl="0">
              <a:buNone/>
              <a:defRPr sz="1000">
                <a:solidFill>
                  <a:schemeClr val="dk2"/>
                </a:solidFill>
                <a:latin typeface="Roboto"/>
                <a:ea typeface="Roboto"/>
                <a:cs typeface="Roboto"/>
                <a:sym typeface="Roboto"/>
              </a:defRPr>
            </a:lvl5pPr>
            <a:lvl6pPr lvl="5" algn="r" rtl="0">
              <a:buNone/>
              <a:defRPr sz="1000">
                <a:solidFill>
                  <a:schemeClr val="dk2"/>
                </a:solidFill>
                <a:latin typeface="Roboto"/>
                <a:ea typeface="Roboto"/>
                <a:cs typeface="Roboto"/>
                <a:sym typeface="Roboto"/>
              </a:defRPr>
            </a:lvl6pPr>
            <a:lvl7pPr lvl="6" algn="r" rtl="0">
              <a:buNone/>
              <a:defRPr sz="1000">
                <a:solidFill>
                  <a:schemeClr val="dk2"/>
                </a:solidFill>
                <a:latin typeface="Roboto"/>
                <a:ea typeface="Roboto"/>
                <a:cs typeface="Roboto"/>
                <a:sym typeface="Roboto"/>
              </a:defRPr>
            </a:lvl7pPr>
            <a:lvl8pPr lvl="7" algn="r" rtl="0">
              <a:buNone/>
              <a:defRPr sz="1000">
                <a:solidFill>
                  <a:schemeClr val="dk2"/>
                </a:solidFill>
                <a:latin typeface="Roboto"/>
                <a:ea typeface="Roboto"/>
                <a:cs typeface="Roboto"/>
                <a:sym typeface="Roboto"/>
              </a:defRPr>
            </a:lvl8pPr>
            <a:lvl9pPr lvl="8" algn="r" rtl="0">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mailmissouri-my.sharepoint.com/:x:/r/personal/kmzgm8_mail_missouri_edu/Documents/Financial%20Model%20-%20Mizzou%205G%20-%202020%20(1).xlsx?d=w2617e888832f44f1aec72c753e8fc255&amp;csf=1&amp;web=1&amp;e=livYI7"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s://mailmissouri-my.sharepoint.com/:x:/r/personal/kmzgm8_mail_missouri_edu/Documents/Financial%20Model%20-%20Mizzou%205G%20-%202020%20(1).xlsx?d=w2617e888832f44f1aec72c753e8fc255&amp;csf=1&amp;web=1&amp;e=livYI7"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3.jpg"/><Relationship Id="rId5" Type="http://schemas.openxmlformats.org/officeDocument/2006/relationships/image" Target="../media/image16.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6"/>
          <p:cNvPicPr preferRelativeResize="0"/>
          <p:nvPr/>
        </p:nvPicPr>
        <p:blipFill rotWithShape="1">
          <a:blip r:embed="rId3">
            <a:alphaModFix amt="68000"/>
          </a:blip>
          <a:srcRect t="26259"/>
          <a:stretch/>
        </p:blipFill>
        <p:spPr>
          <a:xfrm>
            <a:off x="0" y="30400"/>
            <a:ext cx="9143999" cy="5143501"/>
          </a:xfrm>
          <a:prstGeom prst="rect">
            <a:avLst/>
          </a:prstGeom>
          <a:noFill/>
          <a:ln>
            <a:noFill/>
          </a:ln>
          <a:effectLst>
            <a:outerShdw blurRad="57150" dist="19050" dir="5400000" algn="bl" rotWithShape="0">
              <a:srgbClr val="000000">
                <a:alpha val="50000"/>
              </a:srgbClr>
            </a:outerShdw>
          </a:effectLst>
        </p:spPr>
      </p:pic>
      <p:sp>
        <p:nvSpPr>
          <p:cNvPr id="116" name="Google Shape;116;p26"/>
          <p:cNvSpPr txBox="1"/>
          <p:nvPr/>
        </p:nvSpPr>
        <p:spPr>
          <a:xfrm>
            <a:off x="465000" y="1454925"/>
            <a:ext cx="8214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200">
                <a:solidFill>
                  <a:srgbClr val="FFFFFF"/>
                </a:solidFill>
                <a:latin typeface="Proxima Nova Extrabold"/>
                <a:ea typeface="Proxima Nova Extrabold"/>
                <a:cs typeface="Proxima Nova Extrabold"/>
                <a:sym typeface="Proxima Nova Extrabold"/>
              </a:rPr>
              <a:t>Reimagining the Game Day Experience</a:t>
            </a:r>
            <a:endParaRPr>
              <a:latin typeface="Proxima Nova Extrabold"/>
              <a:ea typeface="Proxima Nova Extrabold"/>
              <a:cs typeface="Proxima Nova Extrabold"/>
              <a:sym typeface="Proxima Nova Extrabold"/>
            </a:endParaRPr>
          </a:p>
        </p:txBody>
      </p:sp>
      <p:pic>
        <p:nvPicPr>
          <p:cNvPr id="117" name="Google Shape;117;p26"/>
          <p:cNvPicPr preferRelativeResize="0"/>
          <p:nvPr/>
        </p:nvPicPr>
        <p:blipFill>
          <a:blip r:embed="rId4">
            <a:alphaModFix amt="78000"/>
          </a:blip>
          <a:stretch>
            <a:fillRect/>
          </a:stretch>
        </p:blipFill>
        <p:spPr>
          <a:xfrm>
            <a:off x="7655750" y="4313950"/>
            <a:ext cx="1361925" cy="573950"/>
          </a:xfrm>
          <a:prstGeom prst="rect">
            <a:avLst/>
          </a:prstGeom>
          <a:noFill/>
          <a:ln>
            <a:noFill/>
          </a:ln>
        </p:spPr>
      </p:pic>
      <p:sp>
        <p:nvSpPr>
          <p:cNvPr id="118" name="Google Shape;118;p26"/>
          <p:cNvSpPr txBox="1"/>
          <p:nvPr/>
        </p:nvSpPr>
        <p:spPr>
          <a:xfrm>
            <a:off x="0" y="4702300"/>
            <a:ext cx="56043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b="1">
                <a:solidFill>
                  <a:srgbClr val="FFFFFF"/>
                </a:solidFill>
                <a:latin typeface="Roboto"/>
                <a:ea typeface="Roboto"/>
                <a:cs typeface="Roboto"/>
                <a:sym typeface="Roboto"/>
              </a:rPr>
              <a:t>Ⓒ  2020 AT&amp;T Intellectual Property. AT&amp;T, Globe lolo, and DIRECTTV are registered trademarks and service marks of AT&amp;T Intellectual Property and/or AT&amp;T affiliated companies. All other marks are the property of their respective owners.</a:t>
            </a:r>
            <a:endParaRPr sz="500" b="1">
              <a:solidFill>
                <a:srgbClr val="FFFFFF"/>
              </a:solidFill>
              <a:latin typeface="Roboto"/>
              <a:ea typeface="Roboto"/>
              <a:cs typeface="Roboto"/>
              <a:sym typeface="Roboto"/>
            </a:endParaRPr>
          </a:p>
          <a:p>
            <a:pPr marL="0" lvl="0" indent="0" algn="l" rtl="0">
              <a:spcBef>
                <a:spcPts val="0"/>
              </a:spcBef>
              <a:spcAft>
                <a:spcPts val="0"/>
              </a:spcAft>
              <a:buNone/>
            </a:pPr>
            <a:endParaRPr sz="500" b="1">
              <a:solidFill>
                <a:srgbClr val="FFFFF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500" b="1">
                <a:solidFill>
                  <a:srgbClr val="FFFFFF"/>
                </a:solidFill>
                <a:latin typeface="Roboto"/>
                <a:ea typeface="Roboto"/>
                <a:cs typeface="Roboto"/>
                <a:sym typeface="Roboto"/>
              </a:rPr>
              <a:t>AT&amp;T Proprietary (Internal Use Only) - Not for the use or disclosure outside the AT&amp;T companies except under written agreement.</a:t>
            </a:r>
            <a:endParaRPr sz="500" b="1">
              <a:solidFill>
                <a:srgbClr val="FFFFFF"/>
              </a:solidFill>
              <a:latin typeface="Roboto"/>
              <a:ea typeface="Roboto"/>
              <a:cs typeface="Roboto"/>
              <a:sym typeface="Roboto"/>
            </a:endParaRPr>
          </a:p>
        </p:txBody>
      </p:sp>
      <p:sp>
        <p:nvSpPr>
          <p:cNvPr id="119" name="Google Shape;119;p26"/>
          <p:cNvSpPr txBox="1"/>
          <p:nvPr/>
        </p:nvSpPr>
        <p:spPr>
          <a:xfrm>
            <a:off x="8906050" y="4887900"/>
            <a:ext cx="2379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1</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311700" y="469400"/>
            <a:ext cx="8520600" cy="10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solidFill>
                  <a:srgbClr val="FFFFFF"/>
                </a:solidFill>
                <a:latin typeface="Proxima Nova Extrabold"/>
                <a:ea typeface="Proxima Nova Extrabold"/>
                <a:cs typeface="Proxima Nova Extrabold"/>
                <a:sym typeface="Proxima Nova Extrabold"/>
              </a:rPr>
              <a:t>Why do students watch from the couch?</a:t>
            </a:r>
            <a:endParaRPr sz="3500">
              <a:solidFill>
                <a:srgbClr val="FFFFFF"/>
              </a:solidFill>
              <a:latin typeface="Proxima Nova Extrabold"/>
              <a:ea typeface="Proxima Nova Extrabold"/>
              <a:cs typeface="Proxima Nova Extrabold"/>
              <a:sym typeface="Proxima Nova Extrabold"/>
            </a:endParaRPr>
          </a:p>
        </p:txBody>
      </p:sp>
      <p:sp>
        <p:nvSpPr>
          <p:cNvPr id="243" name="Google Shape;243;p35"/>
          <p:cNvSpPr txBox="1">
            <a:spLocks noGrp="1"/>
          </p:cNvSpPr>
          <p:nvPr>
            <p:ph type="body" idx="1"/>
          </p:nvPr>
        </p:nvSpPr>
        <p:spPr>
          <a:xfrm>
            <a:off x="311700" y="1480088"/>
            <a:ext cx="8520600" cy="31131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rgbClr val="FFFFFF"/>
              </a:buClr>
              <a:buSzPts val="2100"/>
              <a:buFont typeface="Proxima Nova"/>
              <a:buChar char="●"/>
            </a:pPr>
            <a:r>
              <a:rPr lang="en" sz="2100" b="1">
                <a:solidFill>
                  <a:srgbClr val="FFFFFF"/>
                </a:solidFill>
                <a:latin typeface="Proxima Nova"/>
                <a:ea typeface="Proxima Nova"/>
                <a:cs typeface="Proxima Nova"/>
                <a:sym typeface="Proxima Nova"/>
              </a:rPr>
              <a:t>Game schedules are inconvenient </a:t>
            </a:r>
            <a:endParaRPr sz="2100" b="1">
              <a:solidFill>
                <a:srgbClr val="FFFFFF"/>
              </a:solidFill>
              <a:latin typeface="Proxima Nova"/>
              <a:ea typeface="Proxima Nova"/>
              <a:cs typeface="Proxima Nova"/>
              <a:sym typeface="Proxima Nova"/>
            </a:endParaRPr>
          </a:p>
          <a:p>
            <a:pPr marL="457200" lvl="0" indent="-361950" algn="l" rtl="0">
              <a:lnSpc>
                <a:spcPct val="150000"/>
              </a:lnSpc>
              <a:spcBef>
                <a:spcPts val="0"/>
              </a:spcBef>
              <a:spcAft>
                <a:spcPts val="0"/>
              </a:spcAft>
              <a:buClr>
                <a:srgbClr val="FFFFFF"/>
              </a:buClr>
              <a:buSzPts val="2100"/>
              <a:buFont typeface="Proxima Nova"/>
              <a:buChar char="●"/>
            </a:pPr>
            <a:r>
              <a:rPr lang="en" sz="2100" b="1">
                <a:solidFill>
                  <a:srgbClr val="FFFFFF"/>
                </a:solidFill>
                <a:latin typeface="Proxima Nova"/>
                <a:ea typeface="Proxima Nova"/>
                <a:cs typeface="Proxima Nova"/>
                <a:sym typeface="Proxima Nova"/>
              </a:rPr>
              <a:t>It’s difficult to find a parking spot</a:t>
            </a:r>
            <a:endParaRPr sz="2100" b="1">
              <a:solidFill>
                <a:srgbClr val="FFFFFF"/>
              </a:solidFill>
              <a:latin typeface="Proxima Nova"/>
              <a:ea typeface="Proxima Nova"/>
              <a:cs typeface="Proxima Nova"/>
              <a:sym typeface="Proxima Nova"/>
            </a:endParaRPr>
          </a:p>
          <a:p>
            <a:pPr marL="457200" lvl="0" indent="-361950" algn="l" rtl="0">
              <a:lnSpc>
                <a:spcPct val="150000"/>
              </a:lnSpc>
              <a:spcBef>
                <a:spcPts val="0"/>
              </a:spcBef>
              <a:spcAft>
                <a:spcPts val="0"/>
              </a:spcAft>
              <a:buClr>
                <a:srgbClr val="FFFFFF"/>
              </a:buClr>
              <a:buSzPts val="2100"/>
              <a:buFont typeface="Proxima Nova"/>
              <a:buChar char="●"/>
            </a:pPr>
            <a:r>
              <a:rPr lang="en" sz="2100" b="1">
                <a:solidFill>
                  <a:srgbClr val="FFFFFF"/>
                </a:solidFill>
                <a:latin typeface="Proxima Nova"/>
                <a:ea typeface="Proxima Nova"/>
                <a:cs typeface="Proxima Nova"/>
                <a:sym typeface="Proxima Nova"/>
              </a:rPr>
              <a:t>Restrooms and concessions are too busy</a:t>
            </a:r>
            <a:endParaRPr sz="2100" b="1">
              <a:solidFill>
                <a:srgbClr val="FFFFFF"/>
              </a:solidFill>
              <a:latin typeface="Proxima Nova"/>
              <a:ea typeface="Proxima Nova"/>
              <a:cs typeface="Proxima Nova"/>
              <a:sym typeface="Proxima Nova"/>
            </a:endParaRPr>
          </a:p>
          <a:p>
            <a:pPr marL="457200" lvl="0" indent="-361950" algn="l" rtl="0">
              <a:lnSpc>
                <a:spcPct val="150000"/>
              </a:lnSpc>
              <a:spcBef>
                <a:spcPts val="0"/>
              </a:spcBef>
              <a:spcAft>
                <a:spcPts val="0"/>
              </a:spcAft>
              <a:buClr>
                <a:srgbClr val="FFFFFF"/>
              </a:buClr>
              <a:buSzPts val="2100"/>
              <a:buFont typeface="Proxima Nova"/>
              <a:buChar char="●"/>
            </a:pPr>
            <a:r>
              <a:rPr lang="en" sz="2100" b="1">
                <a:solidFill>
                  <a:srgbClr val="FFFFFF"/>
                </a:solidFill>
                <a:latin typeface="Proxima Nova"/>
                <a:ea typeface="Proxima Nova"/>
                <a:cs typeface="Proxima Nova"/>
                <a:sym typeface="Proxima Nova"/>
              </a:rPr>
              <a:t>Downloading tickets is confusing</a:t>
            </a:r>
            <a:endParaRPr sz="2100" b="1">
              <a:solidFill>
                <a:srgbClr val="FFFFFF"/>
              </a:solidFill>
              <a:latin typeface="Proxima Nova"/>
              <a:ea typeface="Proxima Nova"/>
              <a:cs typeface="Proxima Nova"/>
              <a:sym typeface="Proxima Nova"/>
            </a:endParaRPr>
          </a:p>
          <a:p>
            <a:pPr marL="457200" lvl="0" indent="-361950" algn="l" rtl="0">
              <a:lnSpc>
                <a:spcPct val="150000"/>
              </a:lnSpc>
              <a:spcBef>
                <a:spcPts val="0"/>
              </a:spcBef>
              <a:spcAft>
                <a:spcPts val="0"/>
              </a:spcAft>
              <a:buClr>
                <a:srgbClr val="FFFFFF"/>
              </a:buClr>
              <a:buSzPts val="2100"/>
              <a:buFont typeface="Proxima Nova"/>
              <a:buChar char="●"/>
            </a:pPr>
            <a:r>
              <a:rPr lang="en" sz="2100" b="1">
                <a:solidFill>
                  <a:srgbClr val="FFFFFF"/>
                </a:solidFill>
                <a:latin typeface="Proxima Nova"/>
                <a:ea typeface="Proxima Nova"/>
                <a:cs typeface="Proxima Nova"/>
                <a:sym typeface="Proxima Nova"/>
              </a:rPr>
              <a:t>There aren’t any incentives to go to the game</a:t>
            </a:r>
            <a:endParaRPr sz="2100" b="1">
              <a:solidFill>
                <a:srgbClr val="FFFFFF"/>
              </a:solidFill>
              <a:latin typeface="Proxima Nova"/>
              <a:ea typeface="Proxima Nova"/>
              <a:cs typeface="Proxima Nova"/>
              <a:sym typeface="Proxima Nova"/>
            </a:endParaRPr>
          </a:p>
          <a:p>
            <a:pPr marL="457200" lvl="0" indent="-361950" algn="l" rtl="0">
              <a:lnSpc>
                <a:spcPct val="150000"/>
              </a:lnSpc>
              <a:spcBef>
                <a:spcPts val="0"/>
              </a:spcBef>
              <a:spcAft>
                <a:spcPts val="0"/>
              </a:spcAft>
              <a:buClr>
                <a:srgbClr val="FFFFFF"/>
              </a:buClr>
              <a:buSzPts val="2100"/>
              <a:buFont typeface="Proxima Nova"/>
              <a:buChar char="●"/>
            </a:pPr>
            <a:r>
              <a:rPr lang="en" sz="2100" b="1">
                <a:solidFill>
                  <a:srgbClr val="FFFFFF"/>
                </a:solidFill>
                <a:latin typeface="Proxima Nova"/>
                <a:ea typeface="Proxima Nova"/>
                <a:cs typeface="Proxima Nova"/>
                <a:sym typeface="Proxima Nova"/>
              </a:rPr>
              <a:t>The aspect of Mizzou traditions is currently lacking</a:t>
            </a:r>
            <a:endParaRPr sz="2100" b="1">
              <a:solidFill>
                <a:srgbClr val="FFFFFF"/>
              </a:solidFill>
              <a:latin typeface="Proxima Nova"/>
              <a:ea typeface="Proxima Nova"/>
              <a:cs typeface="Proxima Nova"/>
              <a:sym typeface="Proxima Nova"/>
            </a:endParaRPr>
          </a:p>
        </p:txBody>
      </p:sp>
      <p:pic>
        <p:nvPicPr>
          <p:cNvPr id="244" name="Google Shape;244;p35"/>
          <p:cNvPicPr preferRelativeResize="0"/>
          <p:nvPr/>
        </p:nvPicPr>
        <p:blipFill>
          <a:blip r:embed="rId3">
            <a:alphaModFix/>
          </a:blip>
          <a:stretch>
            <a:fillRect/>
          </a:stretch>
        </p:blipFill>
        <p:spPr>
          <a:xfrm>
            <a:off x="8179225" y="4834200"/>
            <a:ext cx="699777" cy="294900"/>
          </a:xfrm>
          <a:prstGeom prst="rect">
            <a:avLst/>
          </a:prstGeom>
          <a:noFill/>
          <a:ln>
            <a:noFill/>
          </a:ln>
        </p:spPr>
      </p:pic>
      <p:cxnSp>
        <p:nvCxnSpPr>
          <p:cNvPr id="245" name="Google Shape;245;p35"/>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35"/>
          <p:cNvSpPr txBox="1"/>
          <p:nvPr/>
        </p:nvSpPr>
        <p:spPr>
          <a:xfrm>
            <a:off x="145050" y="4845600"/>
            <a:ext cx="47598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800">
                <a:solidFill>
                  <a:srgbClr val="FFFFFF"/>
                </a:solidFill>
                <a:latin typeface="Roboto"/>
                <a:ea typeface="Roboto"/>
                <a:cs typeface="Roboto"/>
                <a:sym typeface="Roboto"/>
              </a:rPr>
              <a:t> / </a:t>
            </a:r>
            <a:r>
              <a:rPr lang="en" sz="8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pic>
        <p:nvPicPr>
          <p:cNvPr id="247" name="Google Shape;247;p35"/>
          <p:cNvPicPr preferRelativeResize="0"/>
          <p:nvPr/>
        </p:nvPicPr>
        <p:blipFill>
          <a:blip r:embed="rId4">
            <a:alphaModFix/>
          </a:blip>
          <a:stretch>
            <a:fillRect/>
          </a:stretch>
        </p:blipFill>
        <p:spPr>
          <a:xfrm>
            <a:off x="6641225" y="1556301"/>
            <a:ext cx="2030900" cy="2030900"/>
          </a:xfrm>
          <a:prstGeom prst="rect">
            <a:avLst/>
          </a:prstGeom>
          <a:noFill/>
          <a:ln>
            <a:noFill/>
          </a:ln>
        </p:spPr>
      </p:pic>
      <p:sp>
        <p:nvSpPr>
          <p:cNvPr id="248" name="Google Shape;248;p35"/>
          <p:cNvSpPr txBox="1"/>
          <p:nvPr/>
        </p:nvSpPr>
        <p:spPr>
          <a:xfrm>
            <a:off x="8832300" y="4848600"/>
            <a:ext cx="3117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10</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p:nvPr/>
        </p:nvSpPr>
        <p:spPr>
          <a:xfrm>
            <a:off x="6825425" y="2162325"/>
            <a:ext cx="2122800" cy="2082300"/>
          </a:xfrm>
          <a:prstGeom prst="flowChartConnector">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p:nvPr/>
        </p:nvSpPr>
        <p:spPr>
          <a:xfrm>
            <a:off x="5026200" y="1370350"/>
            <a:ext cx="2037600" cy="1922100"/>
          </a:xfrm>
          <a:prstGeom prst="flowChartConnector">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6"/>
          <p:cNvSpPr/>
          <p:nvPr/>
        </p:nvSpPr>
        <p:spPr>
          <a:xfrm>
            <a:off x="195775" y="1210150"/>
            <a:ext cx="2376000" cy="2082300"/>
          </a:xfrm>
          <a:prstGeom prst="flowChartConnector">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txBox="1">
            <a:spLocks noGrp="1"/>
          </p:cNvSpPr>
          <p:nvPr>
            <p:ph type="title"/>
          </p:nvPr>
        </p:nvSpPr>
        <p:spPr>
          <a:xfrm>
            <a:off x="311700" y="533950"/>
            <a:ext cx="85206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FFFFFF"/>
                </a:solidFill>
                <a:latin typeface="Proxima Nova Extrabold"/>
                <a:ea typeface="Proxima Nova Extrabold"/>
                <a:cs typeface="Proxima Nova Extrabold"/>
                <a:sym typeface="Proxima Nova Extrabold"/>
              </a:rPr>
              <a:t>We want our new 5G experience to include:</a:t>
            </a:r>
            <a:endParaRPr sz="3200">
              <a:solidFill>
                <a:srgbClr val="FFFFFF"/>
              </a:solidFill>
              <a:latin typeface="Proxima Nova Extrabold"/>
              <a:ea typeface="Proxima Nova Extrabold"/>
              <a:cs typeface="Proxima Nova Extrabold"/>
              <a:sym typeface="Proxima Nova Extrabold"/>
            </a:endParaRPr>
          </a:p>
        </p:txBody>
      </p:sp>
      <p:sp>
        <p:nvSpPr>
          <p:cNvPr id="257" name="Google Shape;257;p36"/>
          <p:cNvSpPr txBox="1">
            <a:spLocks noGrp="1"/>
          </p:cNvSpPr>
          <p:nvPr>
            <p:ph type="body" idx="1"/>
          </p:nvPr>
        </p:nvSpPr>
        <p:spPr>
          <a:xfrm>
            <a:off x="364975" y="1437100"/>
            <a:ext cx="2037600" cy="17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FFFFFF"/>
                </a:solidFill>
                <a:latin typeface="Proxima Nova"/>
                <a:ea typeface="Proxima Nova"/>
                <a:cs typeface="Proxima Nova"/>
                <a:sym typeface="Proxima Nova"/>
              </a:rPr>
              <a:t> </a:t>
            </a:r>
            <a:r>
              <a:rPr lang="en" sz="1700" b="1">
                <a:solidFill>
                  <a:srgbClr val="289FDF"/>
                </a:solidFill>
                <a:latin typeface="Proxima Nova"/>
                <a:ea typeface="Proxima Nova"/>
                <a:cs typeface="Proxima Nova"/>
                <a:sym typeface="Proxima Nova"/>
              </a:rPr>
              <a:t>An incentive that is something no fan is going to want to miss out</a:t>
            </a:r>
            <a:r>
              <a:rPr lang="en" sz="1900" b="1">
                <a:solidFill>
                  <a:srgbClr val="289FDF"/>
                </a:solidFill>
                <a:latin typeface="Proxima Nova"/>
                <a:ea typeface="Proxima Nova"/>
                <a:cs typeface="Proxima Nova"/>
                <a:sym typeface="Proxima Nova"/>
              </a:rPr>
              <a:t> on</a:t>
            </a:r>
            <a:endParaRPr sz="1900" b="1">
              <a:solidFill>
                <a:srgbClr val="289FDF"/>
              </a:solidFill>
              <a:latin typeface="Proxima Nova"/>
              <a:ea typeface="Proxima Nova"/>
              <a:cs typeface="Proxima Nova"/>
              <a:sym typeface="Proxima Nova"/>
            </a:endParaRPr>
          </a:p>
          <a:p>
            <a:pPr marL="914400" lvl="0" indent="0" algn="ctr" rtl="0">
              <a:spcBef>
                <a:spcPts val="1600"/>
              </a:spcBef>
              <a:spcAft>
                <a:spcPts val="1600"/>
              </a:spcAft>
              <a:buNone/>
            </a:pPr>
            <a:endParaRPr b="1">
              <a:solidFill>
                <a:srgbClr val="289FDF"/>
              </a:solidFill>
              <a:latin typeface="Proxima Nova"/>
              <a:ea typeface="Proxima Nova"/>
              <a:cs typeface="Proxima Nova"/>
              <a:sym typeface="Proxima Nova"/>
            </a:endParaRPr>
          </a:p>
        </p:txBody>
      </p:sp>
      <p:sp>
        <p:nvSpPr>
          <p:cNvPr id="258" name="Google Shape;258;p36"/>
          <p:cNvSpPr/>
          <p:nvPr/>
        </p:nvSpPr>
        <p:spPr>
          <a:xfrm>
            <a:off x="2316450" y="1753000"/>
            <a:ext cx="2936700" cy="2687400"/>
          </a:xfrm>
          <a:prstGeom prst="flowChartConnector">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6"/>
          <p:cNvSpPr txBox="1"/>
          <p:nvPr/>
        </p:nvSpPr>
        <p:spPr>
          <a:xfrm>
            <a:off x="2610975" y="2133575"/>
            <a:ext cx="2376000" cy="178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b="1">
                <a:solidFill>
                  <a:srgbClr val="289FDF"/>
                </a:solidFill>
                <a:latin typeface="Proxima Nova"/>
                <a:ea typeface="Proxima Nova"/>
                <a:cs typeface="Proxima Nova"/>
                <a:sym typeface="Proxima Nova"/>
              </a:rPr>
              <a:t>Interactive, unique technological experience that you cannot see anywhere else </a:t>
            </a:r>
            <a:endParaRPr sz="1100" i="1">
              <a:solidFill>
                <a:srgbClr val="289FDF"/>
              </a:solidFill>
              <a:latin typeface="Proxima Nova Semibold"/>
              <a:ea typeface="Proxima Nova Semibold"/>
              <a:cs typeface="Proxima Nova Semibold"/>
              <a:sym typeface="Proxima Nova Semibold"/>
            </a:endParaRPr>
          </a:p>
        </p:txBody>
      </p:sp>
      <p:pic>
        <p:nvPicPr>
          <p:cNvPr id="260" name="Google Shape;260;p36"/>
          <p:cNvPicPr preferRelativeResize="0"/>
          <p:nvPr/>
        </p:nvPicPr>
        <p:blipFill>
          <a:blip r:embed="rId3">
            <a:alphaModFix/>
          </a:blip>
          <a:stretch>
            <a:fillRect/>
          </a:stretch>
        </p:blipFill>
        <p:spPr>
          <a:xfrm>
            <a:off x="8179225" y="4834200"/>
            <a:ext cx="699777" cy="294900"/>
          </a:xfrm>
          <a:prstGeom prst="rect">
            <a:avLst/>
          </a:prstGeom>
          <a:noFill/>
          <a:ln>
            <a:noFill/>
          </a:ln>
        </p:spPr>
      </p:pic>
      <p:sp>
        <p:nvSpPr>
          <p:cNvPr id="261" name="Google Shape;261;p36"/>
          <p:cNvSpPr txBox="1"/>
          <p:nvPr/>
        </p:nvSpPr>
        <p:spPr>
          <a:xfrm>
            <a:off x="5026200" y="1753000"/>
            <a:ext cx="2037600" cy="1156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289FDF"/>
                </a:solidFill>
                <a:latin typeface="Proxima Nova"/>
                <a:ea typeface="Proxima Nova"/>
                <a:cs typeface="Proxima Nova"/>
                <a:sym typeface="Proxima Nova"/>
              </a:rPr>
              <a:t>An easy way for fans to access game scheduling, rosters, replays, etc.</a:t>
            </a:r>
            <a:endParaRPr sz="700" b="1">
              <a:solidFill>
                <a:srgbClr val="289FDF"/>
              </a:solidFill>
              <a:latin typeface="Proxima Nova"/>
              <a:ea typeface="Proxima Nova"/>
              <a:cs typeface="Proxima Nova"/>
              <a:sym typeface="Proxima Nova"/>
            </a:endParaRPr>
          </a:p>
        </p:txBody>
      </p:sp>
      <p:sp>
        <p:nvSpPr>
          <p:cNvPr id="262" name="Google Shape;262;p36"/>
          <p:cNvSpPr txBox="1"/>
          <p:nvPr/>
        </p:nvSpPr>
        <p:spPr>
          <a:xfrm>
            <a:off x="7005125" y="2643000"/>
            <a:ext cx="1763400" cy="128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700" b="1">
                <a:solidFill>
                  <a:srgbClr val="289FDF"/>
                </a:solidFill>
                <a:latin typeface="Proxima Nova"/>
                <a:ea typeface="Proxima Nova"/>
                <a:cs typeface="Proxima Nova"/>
                <a:sym typeface="Proxima Nova"/>
              </a:rPr>
              <a:t>A convenient way to buy and download tickets</a:t>
            </a:r>
            <a:endParaRPr sz="1000" b="1">
              <a:solidFill>
                <a:srgbClr val="289FDF"/>
              </a:solidFill>
              <a:latin typeface="Proxima Nova"/>
              <a:ea typeface="Proxima Nova"/>
              <a:cs typeface="Proxima Nova"/>
              <a:sym typeface="Proxima Nova"/>
            </a:endParaRPr>
          </a:p>
        </p:txBody>
      </p:sp>
      <p:sp>
        <p:nvSpPr>
          <p:cNvPr id="263" name="Google Shape;263;p36"/>
          <p:cNvSpPr txBox="1"/>
          <p:nvPr/>
        </p:nvSpPr>
        <p:spPr>
          <a:xfrm>
            <a:off x="145050" y="4845600"/>
            <a:ext cx="47598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800">
                <a:solidFill>
                  <a:srgbClr val="FFFFFF"/>
                </a:solidFill>
                <a:latin typeface="Roboto"/>
                <a:ea typeface="Roboto"/>
                <a:cs typeface="Roboto"/>
                <a:sym typeface="Roboto"/>
              </a:rPr>
              <a:t> / </a:t>
            </a:r>
            <a:r>
              <a:rPr lang="en" sz="8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cxnSp>
        <p:nvCxnSpPr>
          <p:cNvPr id="264" name="Google Shape;264;p36"/>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265" name="Google Shape;265;p36"/>
          <p:cNvSpPr txBox="1"/>
          <p:nvPr/>
        </p:nvSpPr>
        <p:spPr>
          <a:xfrm>
            <a:off x="8832300" y="4908625"/>
            <a:ext cx="3117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11</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1" name="Google Shape;271;p37"/>
          <p:cNvSpPr txBox="1">
            <a:spLocks noGrp="1"/>
          </p:cNvSpPr>
          <p:nvPr>
            <p:ph type="body" idx="1"/>
          </p:nvPr>
        </p:nvSpPr>
        <p:spPr>
          <a:xfrm>
            <a:off x="1958225" y="923000"/>
            <a:ext cx="5812200" cy="786600"/>
          </a:xfrm>
          <a:prstGeom prst="rect">
            <a:avLst/>
          </a:prstGeom>
          <a:effectLst>
            <a:outerShdw blurRad="57150" dist="66675" dir="12000000" algn="bl" rotWithShape="0">
              <a:srgbClr val="000000">
                <a:alpha val="50000"/>
              </a:srgbClr>
            </a:outerShdw>
          </a:effectLst>
        </p:spPr>
        <p:txBody>
          <a:bodyPr spcFirstLastPara="1" wrap="square" lIns="91425" tIns="91425" rIns="91425" bIns="91425" anchor="t" anchorCtr="0">
            <a:noAutofit/>
          </a:bodyPr>
          <a:lstStyle/>
          <a:p>
            <a:pPr marL="0" lvl="0" indent="0" algn="ctr" rtl="0">
              <a:lnSpc>
                <a:spcPct val="50000"/>
              </a:lnSpc>
              <a:spcBef>
                <a:spcPts val="0"/>
              </a:spcBef>
              <a:spcAft>
                <a:spcPts val="1600"/>
              </a:spcAft>
              <a:buNone/>
            </a:pPr>
            <a:r>
              <a:rPr lang="en" sz="6300">
                <a:solidFill>
                  <a:srgbClr val="FFFFFF"/>
                </a:solidFill>
                <a:latin typeface="Proxima Nova Extrabold"/>
                <a:ea typeface="Proxima Nova Extrabold"/>
                <a:cs typeface="Proxima Nova Extrabold"/>
                <a:sym typeface="Proxima Nova Extrabold"/>
              </a:rPr>
              <a:t>INTRODUCING</a:t>
            </a:r>
            <a:endParaRPr sz="6300">
              <a:solidFill>
                <a:srgbClr val="FFFFFF"/>
              </a:solidFill>
              <a:latin typeface="Proxima Nova Extrabold"/>
              <a:ea typeface="Proxima Nova Extrabold"/>
              <a:cs typeface="Proxima Nova Extrabold"/>
              <a:sym typeface="Proxima Nova Extrabold"/>
            </a:endParaRPr>
          </a:p>
        </p:txBody>
      </p:sp>
      <p:sp>
        <p:nvSpPr>
          <p:cNvPr id="272" name="Google Shape;272;p37"/>
          <p:cNvSpPr txBox="1"/>
          <p:nvPr/>
        </p:nvSpPr>
        <p:spPr>
          <a:xfrm>
            <a:off x="2790875" y="1575913"/>
            <a:ext cx="4146900" cy="3000900"/>
          </a:xfrm>
          <a:prstGeom prst="rect">
            <a:avLst/>
          </a:prstGeom>
          <a:noFill/>
          <a:ln>
            <a:noFill/>
          </a:ln>
          <a:effectLst>
            <a:outerShdw blurRad="57150" dist="76200" dir="120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6200">
                <a:solidFill>
                  <a:srgbClr val="FFFFFF"/>
                </a:solidFill>
                <a:latin typeface="Proxima Nova Extrabold"/>
                <a:ea typeface="Proxima Nova Extrabold"/>
                <a:cs typeface="Proxima Nova Extrabold"/>
                <a:sym typeface="Proxima Nova Extrabold"/>
              </a:rPr>
              <a:t>THE</a:t>
            </a:r>
            <a:r>
              <a:rPr lang="en" sz="6200">
                <a:solidFill>
                  <a:srgbClr val="FDCA4B"/>
                </a:solidFill>
                <a:latin typeface="Proxima Nova Extrabold"/>
                <a:ea typeface="Proxima Nova Extrabold"/>
                <a:cs typeface="Proxima Nova Extrabold"/>
                <a:sym typeface="Proxima Nova Extrabold"/>
              </a:rPr>
              <a:t> </a:t>
            </a:r>
            <a:endParaRPr sz="6200">
              <a:solidFill>
                <a:srgbClr val="FDCA4B"/>
              </a:solidFill>
              <a:latin typeface="Proxima Nova Extrabold"/>
              <a:ea typeface="Proxima Nova Extrabold"/>
              <a:cs typeface="Proxima Nova Extrabold"/>
              <a:sym typeface="Proxima Nova Extrabold"/>
            </a:endParaRPr>
          </a:p>
          <a:p>
            <a:pPr marL="0" lvl="0" indent="0" algn="ctr" rtl="0">
              <a:spcBef>
                <a:spcPts val="0"/>
              </a:spcBef>
              <a:spcAft>
                <a:spcPts val="0"/>
              </a:spcAft>
              <a:buNone/>
            </a:pPr>
            <a:endParaRPr sz="6200">
              <a:solidFill>
                <a:srgbClr val="FDCA4B"/>
              </a:solidFill>
              <a:latin typeface="Proxima Nova Extrabold"/>
              <a:ea typeface="Proxima Nova Extrabold"/>
              <a:cs typeface="Proxima Nova Extrabold"/>
              <a:sym typeface="Proxima Nova Extrabold"/>
            </a:endParaRPr>
          </a:p>
          <a:p>
            <a:pPr marL="0" lvl="0" indent="0" algn="ctr" rtl="0">
              <a:spcBef>
                <a:spcPts val="0"/>
              </a:spcBef>
              <a:spcAft>
                <a:spcPts val="0"/>
              </a:spcAft>
              <a:buClr>
                <a:schemeClr val="dk1"/>
              </a:buClr>
              <a:buSzPts val="1100"/>
              <a:buFont typeface="Arial"/>
              <a:buNone/>
            </a:pPr>
            <a:r>
              <a:rPr lang="en" sz="6200">
                <a:solidFill>
                  <a:srgbClr val="FFFFFF"/>
                </a:solidFill>
                <a:latin typeface="Proxima Nova Extrabold"/>
                <a:ea typeface="Proxima Nova Extrabold"/>
                <a:cs typeface="Proxima Nova Extrabold"/>
                <a:sym typeface="Proxima Nova Extrabold"/>
              </a:rPr>
              <a:t>MOBILE</a:t>
            </a:r>
            <a:endParaRPr sz="100">
              <a:solidFill>
                <a:srgbClr val="FFFFFF"/>
              </a:solidFill>
            </a:endParaRPr>
          </a:p>
        </p:txBody>
      </p:sp>
      <p:sp>
        <p:nvSpPr>
          <p:cNvPr id="273" name="Google Shape;273;p37"/>
          <p:cNvSpPr txBox="1"/>
          <p:nvPr/>
        </p:nvSpPr>
        <p:spPr>
          <a:xfrm>
            <a:off x="3128525" y="2075475"/>
            <a:ext cx="3471600" cy="1876200"/>
          </a:xfrm>
          <a:prstGeom prst="rect">
            <a:avLst/>
          </a:prstGeom>
          <a:noFill/>
          <a:ln>
            <a:noFill/>
          </a:ln>
          <a:effectLst>
            <a:outerShdw blurRad="57150" dist="95250" dir="120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6000">
                <a:solidFill>
                  <a:srgbClr val="FDCA4B"/>
                </a:solidFill>
                <a:latin typeface="Proxima Nova Extrabold"/>
                <a:ea typeface="Proxima Nova Extrabold"/>
                <a:cs typeface="Proxima Nova Extrabold"/>
                <a:sym typeface="Proxima Nova Extrabold"/>
              </a:rPr>
              <a:t>SHOW ME</a:t>
            </a:r>
            <a:endParaRPr sz="100"/>
          </a:p>
        </p:txBody>
      </p:sp>
      <p:pic>
        <p:nvPicPr>
          <p:cNvPr id="274" name="Google Shape;274;p37"/>
          <p:cNvPicPr preferRelativeResize="0"/>
          <p:nvPr/>
        </p:nvPicPr>
        <p:blipFill>
          <a:blip r:embed="rId4">
            <a:alphaModFix/>
          </a:blip>
          <a:stretch>
            <a:fillRect/>
          </a:stretch>
        </p:blipFill>
        <p:spPr>
          <a:xfrm>
            <a:off x="4365263" y="2791475"/>
            <a:ext cx="998121" cy="569774"/>
          </a:xfrm>
          <a:prstGeom prst="rect">
            <a:avLst/>
          </a:prstGeom>
          <a:noFill/>
          <a:ln>
            <a:noFill/>
          </a:ln>
        </p:spPr>
      </p:pic>
      <p:sp>
        <p:nvSpPr>
          <p:cNvPr id="275" name="Google Shape;275;p37"/>
          <p:cNvSpPr txBox="1"/>
          <p:nvPr/>
        </p:nvSpPr>
        <p:spPr>
          <a:xfrm>
            <a:off x="8773500" y="4886100"/>
            <a:ext cx="370500" cy="2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12</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9"/>
        <p:cNvGrpSpPr/>
        <p:nvPr/>
      </p:nvGrpSpPr>
      <p:grpSpPr>
        <a:xfrm>
          <a:off x="0" y="0"/>
          <a:ext cx="0" cy="0"/>
          <a:chOff x="0" y="0"/>
          <a:chExt cx="0" cy="0"/>
        </a:xfrm>
      </p:grpSpPr>
      <p:sp>
        <p:nvSpPr>
          <p:cNvPr id="280" name="Google Shape;280;p38"/>
          <p:cNvSpPr txBox="1"/>
          <p:nvPr/>
        </p:nvSpPr>
        <p:spPr>
          <a:xfrm>
            <a:off x="489925" y="1683550"/>
            <a:ext cx="22044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2"/>
                </a:solidFill>
                <a:latin typeface="Proxima Nova Extrabold"/>
                <a:ea typeface="Proxima Nova Extrabold"/>
                <a:cs typeface="Proxima Nova Extrabold"/>
                <a:sym typeface="Proxima Nova Extrabold"/>
              </a:rPr>
              <a:t>New Mizzou Tradition</a:t>
            </a:r>
            <a:endParaRPr sz="1800">
              <a:solidFill>
                <a:schemeClr val="accent2"/>
              </a:solidFill>
              <a:latin typeface="Proxima Nova Extrabold"/>
              <a:ea typeface="Proxima Nova Extrabold"/>
              <a:cs typeface="Proxima Nova Extrabold"/>
              <a:sym typeface="Proxima Nova Extrabold"/>
            </a:endParaRPr>
          </a:p>
        </p:txBody>
      </p:sp>
      <p:sp>
        <p:nvSpPr>
          <p:cNvPr id="281" name="Google Shape;281;p38"/>
          <p:cNvSpPr/>
          <p:nvPr/>
        </p:nvSpPr>
        <p:spPr>
          <a:xfrm>
            <a:off x="789338" y="726185"/>
            <a:ext cx="163200" cy="907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1077813" y="726185"/>
            <a:ext cx="163200" cy="907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a:off x="1366288" y="726185"/>
            <a:ext cx="163200" cy="907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1654763" y="726185"/>
            <a:ext cx="163200" cy="907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1943238" y="726185"/>
            <a:ext cx="163200" cy="907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2231713" y="726185"/>
            <a:ext cx="163200" cy="9078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38"/>
          <p:cNvPicPr preferRelativeResize="0"/>
          <p:nvPr/>
        </p:nvPicPr>
        <p:blipFill rotWithShape="1">
          <a:blip r:embed="rId3">
            <a:alphaModFix/>
          </a:blip>
          <a:srcRect b="21593"/>
          <a:stretch/>
        </p:blipFill>
        <p:spPr>
          <a:xfrm>
            <a:off x="3737512" y="608875"/>
            <a:ext cx="1668975" cy="1142412"/>
          </a:xfrm>
          <a:prstGeom prst="rect">
            <a:avLst/>
          </a:prstGeom>
          <a:noFill/>
          <a:ln>
            <a:noFill/>
          </a:ln>
        </p:spPr>
      </p:pic>
      <p:sp>
        <p:nvSpPr>
          <p:cNvPr id="288" name="Google Shape;288;p38"/>
          <p:cNvSpPr txBox="1"/>
          <p:nvPr/>
        </p:nvSpPr>
        <p:spPr>
          <a:xfrm>
            <a:off x="3469800" y="1683550"/>
            <a:ext cx="22044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2"/>
                </a:solidFill>
                <a:latin typeface="Proxima Nova Extrabold"/>
                <a:ea typeface="Proxima Nova Extrabold"/>
                <a:cs typeface="Proxima Nova Extrabold"/>
                <a:sym typeface="Proxima Nova Extrabold"/>
              </a:rPr>
              <a:t>Gameday</a:t>
            </a:r>
            <a:endParaRPr sz="1800">
              <a:solidFill>
                <a:schemeClr val="accent2"/>
              </a:solidFill>
              <a:latin typeface="Proxima Nova Extrabold"/>
              <a:ea typeface="Proxima Nova Extrabold"/>
              <a:cs typeface="Proxima Nova Extrabold"/>
              <a:sym typeface="Proxima Nova Extrabold"/>
            </a:endParaRPr>
          </a:p>
          <a:p>
            <a:pPr marL="0" lvl="0" indent="0" algn="ctr" rtl="0">
              <a:spcBef>
                <a:spcPts val="0"/>
              </a:spcBef>
              <a:spcAft>
                <a:spcPts val="0"/>
              </a:spcAft>
              <a:buNone/>
            </a:pPr>
            <a:r>
              <a:rPr lang="en" sz="1800">
                <a:solidFill>
                  <a:schemeClr val="accent2"/>
                </a:solidFill>
                <a:latin typeface="Proxima Nova Extrabold"/>
                <a:ea typeface="Proxima Nova Extrabold"/>
                <a:cs typeface="Proxima Nova Extrabold"/>
                <a:sym typeface="Proxima Nova Extrabold"/>
              </a:rPr>
              <a:t>Parade</a:t>
            </a:r>
            <a:endParaRPr sz="1800">
              <a:solidFill>
                <a:schemeClr val="accent2"/>
              </a:solidFill>
              <a:latin typeface="Proxima Nova Extrabold"/>
              <a:ea typeface="Proxima Nova Extrabold"/>
              <a:cs typeface="Proxima Nova Extrabold"/>
              <a:sym typeface="Proxima Nova Extrabold"/>
            </a:endParaRPr>
          </a:p>
        </p:txBody>
      </p:sp>
      <p:pic>
        <p:nvPicPr>
          <p:cNvPr id="289" name="Google Shape;289;p38"/>
          <p:cNvPicPr preferRelativeResize="0"/>
          <p:nvPr/>
        </p:nvPicPr>
        <p:blipFill>
          <a:blip r:embed="rId4">
            <a:alphaModFix/>
          </a:blip>
          <a:stretch>
            <a:fillRect/>
          </a:stretch>
        </p:blipFill>
        <p:spPr>
          <a:xfrm>
            <a:off x="7455600" y="726175"/>
            <a:ext cx="762001" cy="762001"/>
          </a:xfrm>
          <a:prstGeom prst="rect">
            <a:avLst/>
          </a:prstGeom>
          <a:noFill/>
          <a:ln>
            <a:noFill/>
          </a:ln>
        </p:spPr>
      </p:pic>
      <p:pic>
        <p:nvPicPr>
          <p:cNvPr id="290" name="Google Shape;290;p38"/>
          <p:cNvPicPr preferRelativeResize="0"/>
          <p:nvPr/>
        </p:nvPicPr>
        <p:blipFill rotWithShape="1">
          <a:blip r:embed="rId5">
            <a:alphaModFix/>
          </a:blip>
          <a:srcRect b="39729"/>
          <a:stretch/>
        </p:blipFill>
        <p:spPr>
          <a:xfrm>
            <a:off x="6191250" y="871975"/>
            <a:ext cx="1264355" cy="762001"/>
          </a:xfrm>
          <a:prstGeom prst="rect">
            <a:avLst/>
          </a:prstGeom>
          <a:noFill/>
          <a:ln>
            <a:noFill/>
          </a:ln>
        </p:spPr>
      </p:pic>
      <p:sp>
        <p:nvSpPr>
          <p:cNvPr id="291" name="Google Shape;291;p38"/>
          <p:cNvSpPr txBox="1"/>
          <p:nvPr/>
        </p:nvSpPr>
        <p:spPr>
          <a:xfrm>
            <a:off x="6191250" y="1683550"/>
            <a:ext cx="22044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2"/>
                </a:solidFill>
                <a:latin typeface="Proxima Nova Extrabold"/>
                <a:ea typeface="Proxima Nova Extrabold"/>
                <a:cs typeface="Proxima Nova Extrabold"/>
                <a:sym typeface="Proxima Nova Extrabold"/>
              </a:rPr>
              <a:t>Fun, Music, and Huge Screens</a:t>
            </a:r>
            <a:endParaRPr sz="1800">
              <a:solidFill>
                <a:schemeClr val="accent2"/>
              </a:solidFill>
              <a:latin typeface="Proxima Nova Extrabold"/>
              <a:ea typeface="Proxima Nova Extrabold"/>
              <a:cs typeface="Proxima Nova Extrabold"/>
              <a:sym typeface="Proxima Nova Extrabold"/>
            </a:endParaRPr>
          </a:p>
          <a:p>
            <a:pPr marL="0" lvl="0" indent="0" algn="ctr" rtl="0">
              <a:spcBef>
                <a:spcPts val="0"/>
              </a:spcBef>
              <a:spcAft>
                <a:spcPts val="0"/>
              </a:spcAft>
              <a:buNone/>
            </a:pPr>
            <a:endParaRPr sz="1800">
              <a:solidFill>
                <a:schemeClr val="accent2"/>
              </a:solidFill>
              <a:latin typeface="Proxima Nova Extrabold"/>
              <a:ea typeface="Proxima Nova Extrabold"/>
              <a:cs typeface="Proxima Nova Extrabold"/>
              <a:sym typeface="Proxima Nova Extrabold"/>
            </a:endParaRPr>
          </a:p>
        </p:txBody>
      </p:sp>
      <p:pic>
        <p:nvPicPr>
          <p:cNvPr id="292" name="Google Shape;292;p38"/>
          <p:cNvPicPr preferRelativeResize="0"/>
          <p:nvPr/>
        </p:nvPicPr>
        <p:blipFill>
          <a:blip r:embed="rId6">
            <a:alphaModFix/>
          </a:blip>
          <a:stretch>
            <a:fillRect/>
          </a:stretch>
        </p:blipFill>
        <p:spPr>
          <a:xfrm>
            <a:off x="2594511" y="2571750"/>
            <a:ext cx="1746175" cy="1746200"/>
          </a:xfrm>
          <a:prstGeom prst="rect">
            <a:avLst/>
          </a:prstGeom>
          <a:noFill/>
          <a:ln>
            <a:noFill/>
          </a:ln>
        </p:spPr>
      </p:pic>
      <p:sp>
        <p:nvSpPr>
          <p:cNvPr id="293" name="Google Shape;293;p38"/>
          <p:cNvSpPr txBox="1"/>
          <p:nvPr/>
        </p:nvSpPr>
        <p:spPr>
          <a:xfrm>
            <a:off x="4272625" y="2648959"/>
            <a:ext cx="3374700" cy="15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289FDF"/>
                </a:solidFill>
                <a:latin typeface="Proxima Nova Extrabold"/>
                <a:ea typeface="Proxima Nova Extrabold"/>
                <a:cs typeface="Proxima Nova Extrabold"/>
                <a:sym typeface="Proxima Nova Extrabold"/>
              </a:rPr>
              <a:t>Where does</a:t>
            </a:r>
            <a:endParaRPr sz="4200">
              <a:solidFill>
                <a:srgbClr val="289FDF"/>
              </a:solidFill>
              <a:latin typeface="Proxima Nova Extrabold"/>
              <a:ea typeface="Proxima Nova Extrabold"/>
              <a:cs typeface="Proxima Nova Extrabold"/>
              <a:sym typeface="Proxima Nova Extrabold"/>
            </a:endParaRPr>
          </a:p>
          <a:p>
            <a:pPr marL="0" lvl="0" indent="0" algn="l" rtl="0">
              <a:spcBef>
                <a:spcPts val="0"/>
              </a:spcBef>
              <a:spcAft>
                <a:spcPts val="0"/>
              </a:spcAft>
              <a:buNone/>
            </a:pPr>
            <a:r>
              <a:rPr lang="en" sz="4200">
                <a:solidFill>
                  <a:srgbClr val="289FDF"/>
                </a:solidFill>
                <a:latin typeface="Proxima Nova Extrabold"/>
                <a:ea typeface="Proxima Nova Extrabold"/>
                <a:cs typeface="Proxima Nova Extrabold"/>
                <a:sym typeface="Proxima Nova Extrabold"/>
              </a:rPr>
              <a:t>5G fit? </a:t>
            </a:r>
            <a:endParaRPr sz="4200">
              <a:solidFill>
                <a:srgbClr val="289FDF"/>
              </a:solidFill>
              <a:latin typeface="Proxima Nova Extrabold"/>
              <a:ea typeface="Proxima Nova Extrabold"/>
              <a:cs typeface="Proxima Nova Extrabold"/>
              <a:sym typeface="Proxima Nova Extrabold"/>
            </a:endParaRPr>
          </a:p>
        </p:txBody>
      </p:sp>
      <p:sp>
        <p:nvSpPr>
          <p:cNvPr id="294" name="Google Shape;294;p38"/>
          <p:cNvSpPr txBox="1"/>
          <p:nvPr/>
        </p:nvSpPr>
        <p:spPr>
          <a:xfrm>
            <a:off x="93850" y="4835100"/>
            <a:ext cx="50412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289FDF"/>
                </a:solidFill>
              </a:rPr>
              <a:t>Reimagining the Game Day Experience / May 05, 2020 </a:t>
            </a:r>
            <a:r>
              <a:rPr lang="en" sz="800">
                <a:solidFill>
                  <a:srgbClr val="289FDF"/>
                </a:solidFill>
                <a:latin typeface="Roboto"/>
                <a:ea typeface="Roboto"/>
                <a:cs typeface="Roboto"/>
                <a:sym typeface="Roboto"/>
              </a:rPr>
              <a:t> / </a:t>
            </a:r>
            <a:r>
              <a:rPr lang="en" sz="800" b="1">
                <a:solidFill>
                  <a:srgbClr val="289FDF"/>
                </a:solidFill>
                <a:latin typeface="Roboto"/>
                <a:ea typeface="Roboto"/>
                <a:cs typeface="Roboto"/>
                <a:sym typeface="Roboto"/>
              </a:rPr>
              <a:t>Ⓒ </a:t>
            </a:r>
            <a:r>
              <a:rPr lang="en" sz="600">
                <a:solidFill>
                  <a:srgbClr val="289FDF"/>
                </a:solidFill>
              </a:rPr>
              <a:t> 2020 AT&amp;T Intellectual Property - AT&amp;T Proprietary (Internal Use Only)    </a:t>
            </a:r>
            <a:endParaRPr sz="600">
              <a:solidFill>
                <a:srgbClr val="289FDF"/>
              </a:solidFill>
            </a:endParaRPr>
          </a:p>
        </p:txBody>
      </p:sp>
      <p:cxnSp>
        <p:nvCxnSpPr>
          <p:cNvPr id="295" name="Google Shape;295;p38"/>
          <p:cNvCxnSpPr/>
          <p:nvPr/>
        </p:nvCxnSpPr>
        <p:spPr>
          <a:xfrm rot="10800000" flipH="1">
            <a:off x="145050" y="4845000"/>
            <a:ext cx="8881800" cy="600"/>
          </a:xfrm>
          <a:prstGeom prst="straightConnector1">
            <a:avLst/>
          </a:prstGeom>
          <a:noFill/>
          <a:ln w="9525" cap="flat" cmpd="sng">
            <a:solidFill>
              <a:srgbClr val="289FDF"/>
            </a:solidFill>
            <a:prstDash val="solid"/>
            <a:round/>
            <a:headEnd type="none" w="med" len="med"/>
            <a:tailEnd type="none" w="med" len="med"/>
          </a:ln>
        </p:spPr>
      </p:cxnSp>
      <p:pic>
        <p:nvPicPr>
          <p:cNvPr id="296" name="Google Shape;296;p38"/>
          <p:cNvPicPr preferRelativeResize="0"/>
          <p:nvPr/>
        </p:nvPicPr>
        <p:blipFill>
          <a:blip r:embed="rId7">
            <a:alphaModFix/>
          </a:blip>
          <a:stretch>
            <a:fillRect/>
          </a:stretch>
        </p:blipFill>
        <p:spPr>
          <a:xfrm>
            <a:off x="8271025" y="4874538"/>
            <a:ext cx="513252" cy="229525"/>
          </a:xfrm>
          <a:prstGeom prst="rect">
            <a:avLst/>
          </a:prstGeom>
          <a:noFill/>
          <a:ln>
            <a:noFill/>
          </a:ln>
        </p:spPr>
      </p:pic>
      <p:sp>
        <p:nvSpPr>
          <p:cNvPr id="297" name="Google Shape;297;p38"/>
          <p:cNvSpPr txBox="1"/>
          <p:nvPr/>
        </p:nvSpPr>
        <p:spPr>
          <a:xfrm>
            <a:off x="8784275" y="4887900"/>
            <a:ext cx="3597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13</a:t>
            </a:r>
            <a:endParaRPr sz="9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3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03" name="Google Shape;303;p39"/>
          <p:cNvPicPr preferRelativeResize="0"/>
          <p:nvPr/>
        </p:nvPicPr>
        <p:blipFill>
          <a:blip r:embed="rId4">
            <a:alphaModFix/>
          </a:blip>
          <a:stretch>
            <a:fillRect/>
          </a:stretch>
        </p:blipFill>
        <p:spPr>
          <a:xfrm>
            <a:off x="1311333" y="0"/>
            <a:ext cx="6521339" cy="5143504"/>
          </a:xfrm>
          <a:prstGeom prst="rect">
            <a:avLst/>
          </a:prstGeom>
          <a:noFill/>
          <a:ln>
            <a:noFill/>
          </a:ln>
        </p:spPr>
      </p:pic>
      <p:sp>
        <p:nvSpPr>
          <p:cNvPr id="304" name="Google Shape;304;p39"/>
          <p:cNvSpPr txBox="1"/>
          <p:nvPr/>
        </p:nvSpPr>
        <p:spPr>
          <a:xfrm>
            <a:off x="8760050" y="4887900"/>
            <a:ext cx="3840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14</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293900" y="1054050"/>
            <a:ext cx="3879600" cy="30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lt1"/>
                </a:solidFill>
                <a:latin typeface="Proxima Nova Extrabold"/>
                <a:ea typeface="Proxima Nova Extrabold"/>
                <a:cs typeface="Proxima Nova Extrabold"/>
                <a:sym typeface="Proxima Nova Extrabold"/>
              </a:rPr>
              <a:t>WHERE IS THE MONEY?</a:t>
            </a:r>
            <a:endParaRPr sz="6000">
              <a:solidFill>
                <a:schemeClr val="lt1"/>
              </a:solidFill>
              <a:latin typeface="Proxima Nova Extrabold"/>
              <a:ea typeface="Proxima Nova Extrabold"/>
              <a:cs typeface="Proxima Nova Extrabold"/>
              <a:sym typeface="Proxima Nova Extrabold"/>
            </a:endParaRPr>
          </a:p>
        </p:txBody>
      </p:sp>
      <p:sp>
        <p:nvSpPr>
          <p:cNvPr id="310" name="Google Shape;310;p40"/>
          <p:cNvSpPr txBox="1">
            <a:spLocks noGrp="1"/>
          </p:cNvSpPr>
          <p:nvPr>
            <p:ph type="body" idx="1"/>
          </p:nvPr>
        </p:nvSpPr>
        <p:spPr>
          <a:xfrm>
            <a:off x="4403950" y="986025"/>
            <a:ext cx="4305600" cy="3416400"/>
          </a:xfrm>
          <a:prstGeom prst="rect">
            <a:avLst/>
          </a:prstGeom>
        </p:spPr>
        <p:txBody>
          <a:bodyPr spcFirstLastPara="1" wrap="square" lIns="91425" tIns="91425" rIns="91425" bIns="91425" anchor="t" anchorCtr="0">
            <a:noAutofit/>
          </a:bodyPr>
          <a:lstStyle/>
          <a:p>
            <a:pPr marL="457200" lvl="0" indent="-381000" algn="l" rtl="0">
              <a:lnSpc>
                <a:spcPct val="70000"/>
              </a:lnSpc>
              <a:spcBef>
                <a:spcPts val="0"/>
              </a:spcBef>
              <a:spcAft>
                <a:spcPts val="0"/>
              </a:spcAft>
              <a:buClr>
                <a:srgbClr val="000000"/>
              </a:buClr>
              <a:buSzPts val="2400"/>
              <a:buFont typeface="Proxima Nova Extrabold"/>
              <a:buChar char="●"/>
            </a:pPr>
            <a:r>
              <a:rPr lang="en" sz="2400">
                <a:solidFill>
                  <a:srgbClr val="000000"/>
                </a:solidFill>
                <a:latin typeface="Proxima Nova Extrabold"/>
                <a:ea typeface="Proxima Nova Extrabold"/>
                <a:cs typeface="Proxima Nova Extrabold"/>
                <a:sym typeface="Proxima Nova Extrabold"/>
              </a:rPr>
              <a:t>Drives ticket sales</a:t>
            </a:r>
            <a:endParaRPr sz="2400">
              <a:solidFill>
                <a:srgbClr val="000000"/>
              </a:solidFill>
              <a:latin typeface="Proxima Nova Extrabold"/>
              <a:ea typeface="Proxima Nova Extrabold"/>
              <a:cs typeface="Proxima Nova Extrabold"/>
              <a:sym typeface="Proxima Nova Extrabold"/>
            </a:endParaRPr>
          </a:p>
          <a:p>
            <a:pPr marL="457200" lvl="0" indent="0" algn="l" rtl="0">
              <a:lnSpc>
                <a:spcPct val="70000"/>
              </a:lnSpc>
              <a:spcBef>
                <a:spcPts val="1600"/>
              </a:spcBef>
              <a:spcAft>
                <a:spcPts val="0"/>
              </a:spcAft>
              <a:buNone/>
            </a:pPr>
            <a:endParaRPr sz="1100">
              <a:solidFill>
                <a:srgbClr val="000000"/>
              </a:solidFill>
              <a:latin typeface="Proxima Nova Extrabold"/>
              <a:ea typeface="Proxima Nova Extrabold"/>
              <a:cs typeface="Proxima Nova Extrabold"/>
              <a:sym typeface="Proxima Nova Extrabold"/>
            </a:endParaRPr>
          </a:p>
          <a:p>
            <a:pPr marL="457200" lvl="0" indent="-381000" algn="l" rtl="0">
              <a:lnSpc>
                <a:spcPct val="70000"/>
              </a:lnSpc>
              <a:spcBef>
                <a:spcPts val="1600"/>
              </a:spcBef>
              <a:spcAft>
                <a:spcPts val="0"/>
              </a:spcAft>
              <a:buClr>
                <a:srgbClr val="000000"/>
              </a:buClr>
              <a:buSzPts val="2400"/>
              <a:buFont typeface="Proxima Nova Extrabold"/>
              <a:buChar char="●"/>
            </a:pPr>
            <a:r>
              <a:rPr lang="en" sz="2400">
                <a:solidFill>
                  <a:srgbClr val="000000"/>
                </a:solidFill>
                <a:latin typeface="Proxima Nova Extrabold"/>
                <a:ea typeface="Proxima Nova Extrabold"/>
                <a:cs typeface="Proxima Nova Extrabold"/>
                <a:sym typeface="Proxima Nova Extrabold"/>
              </a:rPr>
              <a:t>$2 fee for non-ticket holders</a:t>
            </a:r>
            <a:endParaRPr sz="2400">
              <a:solidFill>
                <a:srgbClr val="000000"/>
              </a:solidFill>
              <a:latin typeface="Proxima Nova Extrabold"/>
              <a:ea typeface="Proxima Nova Extrabold"/>
              <a:cs typeface="Proxima Nova Extrabold"/>
              <a:sym typeface="Proxima Nova Extrabold"/>
            </a:endParaRPr>
          </a:p>
          <a:p>
            <a:pPr marL="0" lvl="0" indent="0" algn="l" rtl="0">
              <a:lnSpc>
                <a:spcPct val="70000"/>
              </a:lnSpc>
              <a:spcBef>
                <a:spcPts val="1600"/>
              </a:spcBef>
              <a:spcAft>
                <a:spcPts val="0"/>
              </a:spcAft>
              <a:buNone/>
            </a:pPr>
            <a:endParaRPr sz="1100">
              <a:solidFill>
                <a:srgbClr val="000000"/>
              </a:solidFill>
              <a:latin typeface="Proxima Nova Extrabold"/>
              <a:ea typeface="Proxima Nova Extrabold"/>
              <a:cs typeface="Proxima Nova Extrabold"/>
              <a:sym typeface="Proxima Nova Extrabold"/>
            </a:endParaRPr>
          </a:p>
          <a:p>
            <a:pPr marL="457200" lvl="0" indent="-381000" algn="l" rtl="0">
              <a:lnSpc>
                <a:spcPct val="70000"/>
              </a:lnSpc>
              <a:spcBef>
                <a:spcPts val="1600"/>
              </a:spcBef>
              <a:spcAft>
                <a:spcPts val="0"/>
              </a:spcAft>
              <a:buClr>
                <a:srgbClr val="000000"/>
              </a:buClr>
              <a:buSzPts val="2400"/>
              <a:buFont typeface="Proxima Nova Extrabold"/>
              <a:buChar char="●"/>
            </a:pPr>
            <a:r>
              <a:rPr lang="en" sz="2400">
                <a:solidFill>
                  <a:srgbClr val="000000"/>
                </a:solidFill>
                <a:latin typeface="Proxima Nova Extrabold"/>
                <a:ea typeface="Proxima Nova Extrabold"/>
                <a:cs typeface="Proxima Nova Extrabold"/>
                <a:sym typeface="Proxima Nova Extrabold"/>
              </a:rPr>
              <a:t>Exclusive AT&amp;T benefits</a:t>
            </a:r>
            <a:endParaRPr sz="2400">
              <a:solidFill>
                <a:srgbClr val="000000"/>
              </a:solidFill>
              <a:latin typeface="Proxima Nova Extrabold"/>
              <a:ea typeface="Proxima Nova Extrabold"/>
              <a:cs typeface="Proxima Nova Extrabold"/>
              <a:sym typeface="Proxima Nova Extrabold"/>
            </a:endParaRPr>
          </a:p>
          <a:p>
            <a:pPr marL="0" lvl="0" indent="0" algn="l" rtl="0">
              <a:lnSpc>
                <a:spcPct val="70000"/>
              </a:lnSpc>
              <a:spcBef>
                <a:spcPts val="1600"/>
              </a:spcBef>
              <a:spcAft>
                <a:spcPts val="0"/>
              </a:spcAft>
              <a:buNone/>
            </a:pPr>
            <a:endParaRPr sz="2400">
              <a:solidFill>
                <a:srgbClr val="000000"/>
              </a:solidFill>
              <a:latin typeface="Proxima Nova Extrabold"/>
              <a:ea typeface="Proxima Nova Extrabold"/>
              <a:cs typeface="Proxima Nova Extrabold"/>
              <a:sym typeface="Proxima Nova Extrabold"/>
            </a:endParaRPr>
          </a:p>
          <a:p>
            <a:pPr marL="457200" lvl="0" indent="-381000" algn="l" rtl="0">
              <a:lnSpc>
                <a:spcPct val="70000"/>
              </a:lnSpc>
              <a:spcBef>
                <a:spcPts val="1600"/>
              </a:spcBef>
              <a:spcAft>
                <a:spcPts val="0"/>
              </a:spcAft>
              <a:buClr>
                <a:srgbClr val="000000"/>
              </a:buClr>
              <a:buSzPts val="2400"/>
              <a:buFont typeface="Proxima Nova Extrabold"/>
              <a:buChar char="●"/>
            </a:pPr>
            <a:r>
              <a:rPr lang="en" sz="2400">
                <a:solidFill>
                  <a:srgbClr val="000000"/>
                </a:solidFill>
                <a:latin typeface="Proxima Nova Extrabold"/>
                <a:ea typeface="Proxima Nova Extrabold"/>
                <a:cs typeface="Proxima Nova Extrabold"/>
                <a:sym typeface="Proxima Nova Extrabold"/>
              </a:rPr>
              <a:t>5G Test Zone</a:t>
            </a:r>
            <a:endParaRPr sz="2400">
              <a:solidFill>
                <a:srgbClr val="000000"/>
              </a:solidFill>
              <a:latin typeface="Proxima Nova Extrabold"/>
              <a:ea typeface="Proxima Nova Extrabold"/>
              <a:cs typeface="Proxima Nova Extrabold"/>
              <a:sym typeface="Proxima Nova Extrabold"/>
            </a:endParaRPr>
          </a:p>
        </p:txBody>
      </p:sp>
      <p:sp>
        <p:nvSpPr>
          <p:cNvPr id="311" name="Google Shape;311;p40"/>
          <p:cNvSpPr txBox="1"/>
          <p:nvPr/>
        </p:nvSpPr>
        <p:spPr>
          <a:xfrm>
            <a:off x="145050" y="4845600"/>
            <a:ext cx="47598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800">
                <a:solidFill>
                  <a:srgbClr val="FFFFFF"/>
                </a:solidFill>
                <a:latin typeface="Roboto"/>
                <a:ea typeface="Roboto"/>
                <a:cs typeface="Roboto"/>
                <a:sym typeface="Roboto"/>
              </a:rPr>
              <a:t> / </a:t>
            </a:r>
            <a:r>
              <a:rPr lang="en" sz="8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pic>
        <p:nvPicPr>
          <p:cNvPr id="312" name="Google Shape;312;p40"/>
          <p:cNvPicPr preferRelativeResize="0"/>
          <p:nvPr/>
        </p:nvPicPr>
        <p:blipFill>
          <a:blip r:embed="rId3">
            <a:alphaModFix/>
          </a:blip>
          <a:stretch>
            <a:fillRect/>
          </a:stretch>
        </p:blipFill>
        <p:spPr>
          <a:xfrm>
            <a:off x="8179225" y="4834200"/>
            <a:ext cx="699777" cy="294900"/>
          </a:xfrm>
          <a:prstGeom prst="rect">
            <a:avLst/>
          </a:prstGeom>
          <a:noFill/>
          <a:ln>
            <a:noFill/>
          </a:ln>
        </p:spPr>
      </p:pic>
      <p:cxnSp>
        <p:nvCxnSpPr>
          <p:cNvPr id="313" name="Google Shape;313;p40"/>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314" name="Google Shape;314;p40"/>
          <p:cNvSpPr txBox="1"/>
          <p:nvPr/>
        </p:nvSpPr>
        <p:spPr>
          <a:xfrm>
            <a:off x="8827450" y="4887900"/>
            <a:ext cx="3165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15</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8"/>
        <p:cNvGrpSpPr/>
        <p:nvPr/>
      </p:nvGrpSpPr>
      <p:grpSpPr>
        <a:xfrm>
          <a:off x="0" y="0"/>
          <a:ext cx="0" cy="0"/>
          <a:chOff x="0" y="0"/>
          <a:chExt cx="0" cy="0"/>
        </a:xfrm>
      </p:grpSpPr>
      <p:sp>
        <p:nvSpPr>
          <p:cNvPr id="319" name="Google Shape;319;p41"/>
          <p:cNvSpPr txBox="1"/>
          <p:nvPr/>
        </p:nvSpPr>
        <p:spPr>
          <a:xfrm>
            <a:off x="931950" y="567675"/>
            <a:ext cx="7280100" cy="1635300"/>
          </a:xfrm>
          <a:prstGeom prst="rect">
            <a:avLst/>
          </a:prstGeom>
          <a:noFill/>
          <a:ln>
            <a:noFill/>
          </a:ln>
        </p:spPr>
        <p:txBody>
          <a:bodyPr spcFirstLastPara="1" wrap="square" lIns="91425" tIns="91425" rIns="91425" bIns="91425" anchor="t" anchorCtr="0">
            <a:noAutofit/>
          </a:bodyPr>
          <a:lstStyle/>
          <a:p>
            <a:pPr marL="0" lvl="0" indent="0" algn="ctr" rtl="0">
              <a:lnSpc>
                <a:spcPct val="70000"/>
              </a:lnSpc>
              <a:spcBef>
                <a:spcPts val="0"/>
              </a:spcBef>
              <a:spcAft>
                <a:spcPts val="0"/>
              </a:spcAft>
              <a:buNone/>
            </a:pPr>
            <a:r>
              <a:rPr lang="en" sz="6000">
                <a:solidFill>
                  <a:srgbClr val="289FDF"/>
                </a:solidFill>
                <a:latin typeface="Proxima Nova Extrabold"/>
                <a:ea typeface="Proxima Nova Extrabold"/>
                <a:cs typeface="Proxima Nova Extrabold"/>
                <a:sym typeface="Proxima Nova Extrabold"/>
              </a:rPr>
              <a:t>What platform would those experiences be on?</a:t>
            </a:r>
            <a:endParaRPr sz="6000">
              <a:solidFill>
                <a:srgbClr val="289FDF"/>
              </a:solidFill>
              <a:latin typeface="Proxima Nova Extrabold"/>
              <a:ea typeface="Proxima Nova Extrabold"/>
              <a:cs typeface="Proxima Nova Extrabold"/>
              <a:sym typeface="Proxima Nova Extrabold"/>
            </a:endParaRPr>
          </a:p>
        </p:txBody>
      </p:sp>
      <p:sp>
        <p:nvSpPr>
          <p:cNvPr id="320" name="Google Shape;320;p41"/>
          <p:cNvSpPr txBox="1"/>
          <p:nvPr/>
        </p:nvSpPr>
        <p:spPr>
          <a:xfrm>
            <a:off x="74850" y="2832925"/>
            <a:ext cx="8994300" cy="1635300"/>
          </a:xfrm>
          <a:prstGeom prst="rect">
            <a:avLst/>
          </a:prstGeom>
          <a:noFill/>
          <a:ln>
            <a:noFill/>
          </a:ln>
        </p:spPr>
        <p:txBody>
          <a:bodyPr spcFirstLastPara="1" wrap="square" lIns="91425" tIns="91425" rIns="91425" bIns="91425" anchor="t" anchorCtr="0">
            <a:noAutofit/>
          </a:bodyPr>
          <a:lstStyle/>
          <a:p>
            <a:pPr marL="0" lvl="0" indent="0" algn="ctr" rtl="0">
              <a:lnSpc>
                <a:spcPct val="70000"/>
              </a:lnSpc>
              <a:spcBef>
                <a:spcPts val="0"/>
              </a:spcBef>
              <a:spcAft>
                <a:spcPts val="0"/>
              </a:spcAft>
              <a:buNone/>
            </a:pPr>
            <a:r>
              <a:rPr lang="en" sz="6000">
                <a:latin typeface="Proxima Nova Extrabold"/>
                <a:ea typeface="Proxima Nova Extrabold"/>
                <a:cs typeface="Proxima Nova Extrabold"/>
                <a:sym typeface="Proxima Nova Extrabold"/>
              </a:rPr>
              <a:t>How do we get people to stay for the game?</a:t>
            </a:r>
            <a:endParaRPr sz="6000">
              <a:latin typeface="Proxima Nova Extrabold"/>
              <a:ea typeface="Proxima Nova Extrabold"/>
              <a:cs typeface="Proxima Nova Extrabold"/>
              <a:sym typeface="Proxima Nova Extrabold"/>
            </a:endParaRPr>
          </a:p>
        </p:txBody>
      </p:sp>
      <p:sp>
        <p:nvSpPr>
          <p:cNvPr id="321" name="Google Shape;321;p41"/>
          <p:cNvSpPr txBox="1"/>
          <p:nvPr/>
        </p:nvSpPr>
        <p:spPr>
          <a:xfrm>
            <a:off x="93850" y="4835100"/>
            <a:ext cx="50412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289FDF"/>
                </a:solidFill>
              </a:rPr>
              <a:t>Reimagining the Game Day Experience / May 05, 2020 </a:t>
            </a:r>
            <a:r>
              <a:rPr lang="en" sz="800">
                <a:solidFill>
                  <a:srgbClr val="289FDF"/>
                </a:solidFill>
                <a:latin typeface="Roboto"/>
                <a:ea typeface="Roboto"/>
                <a:cs typeface="Roboto"/>
                <a:sym typeface="Roboto"/>
              </a:rPr>
              <a:t> / </a:t>
            </a:r>
            <a:r>
              <a:rPr lang="en" sz="800" b="1">
                <a:solidFill>
                  <a:srgbClr val="289FDF"/>
                </a:solidFill>
                <a:latin typeface="Roboto"/>
                <a:ea typeface="Roboto"/>
                <a:cs typeface="Roboto"/>
                <a:sym typeface="Roboto"/>
              </a:rPr>
              <a:t>Ⓒ </a:t>
            </a:r>
            <a:r>
              <a:rPr lang="en" sz="600">
                <a:solidFill>
                  <a:srgbClr val="289FDF"/>
                </a:solidFill>
              </a:rPr>
              <a:t> 2020 AT&amp;T Intellectual Property - AT&amp;T Proprietary (Internal Use Only)    </a:t>
            </a:r>
            <a:endParaRPr sz="600">
              <a:solidFill>
                <a:srgbClr val="289FDF"/>
              </a:solidFill>
            </a:endParaRPr>
          </a:p>
        </p:txBody>
      </p:sp>
      <p:cxnSp>
        <p:nvCxnSpPr>
          <p:cNvPr id="322" name="Google Shape;322;p41"/>
          <p:cNvCxnSpPr/>
          <p:nvPr/>
        </p:nvCxnSpPr>
        <p:spPr>
          <a:xfrm rot="10800000" flipH="1">
            <a:off x="145050" y="4845000"/>
            <a:ext cx="8881800" cy="600"/>
          </a:xfrm>
          <a:prstGeom prst="straightConnector1">
            <a:avLst/>
          </a:prstGeom>
          <a:noFill/>
          <a:ln w="9525" cap="flat" cmpd="sng">
            <a:solidFill>
              <a:srgbClr val="289FDF"/>
            </a:solidFill>
            <a:prstDash val="solid"/>
            <a:round/>
            <a:headEnd type="none" w="med" len="med"/>
            <a:tailEnd type="none" w="med" len="med"/>
          </a:ln>
        </p:spPr>
      </p:cxnSp>
      <p:pic>
        <p:nvPicPr>
          <p:cNvPr id="323" name="Google Shape;323;p41"/>
          <p:cNvPicPr preferRelativeResize="0"/>
          <p:nvPr/>
        </p:nvPicPr>
        <p:blipFill>
          <a:blip r:embed="rId3">
            <a:alphaModFix/>
          </a:blip>
          <a:stretch>
            <a:fillRect/>
          </a:stretch>
        </p:blipFill>
        <p:spPr>
          <a:xfrm>
            <a:off x="8271025" y="4874538"/>
            <a:ext cx="513252" cy="229525"/>
          </a:xfrm>
          <a:prstGeom prst="rect">
            <a:avLst/>
          </a:prstGeom>
          <a:noFill/>
          <a:ln>
            <a:noFill/>
          </a:ln>
        </p:spPr>
      </p:pic>
      <p:sp>
        <p:nvSpPr>
          <p:cNvPr id="324" name="Google Shape;324;p41"/>
          <p:cNvSpPr txBox="1"/>
          <p:nvPr/>
        </p:nvSpPr>
        <p:spPr>
          <a:xfrm>
            <a:off x="8784275" y="4887900"/>
            <a:ext cx="3597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16</a:t>
            </a:r>
            <a:endParaRPr sz="9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8"/>
        <p:cNvGrpSpPr/>
        <p:nvPr/>
      </p:nvGrpSpPr>
      <p:grpSpPr>
        <a:xfrm>
          <a:off x="0" y="0"/>
          <a:ext cx="0" cy="0"/>
          <a:chOff x="0" y="0"/>
          <a:chExt cx="0" cy="0"/>
        </a:xfrm>
      </p:grpSpPr>
      <p:pic>
        <p:nvPicPr>
          <p:cNvPr id="329" name="Google Shape;329;p42"/>
          <p:cNvPicPr preferRelativeResize="0"/>
          <p:nvPr/>
        </p:nvPicPr>
        <p:blipFill>
          <a:blip r:embed="rId3">
            <a:alphaModFix/>
          </a:blip>
          <a:stretch>
            <a:fillRect/>
          </a:stretch>
        </p:blipFill>
        <p:spPr>
          <a:xfrm>
            <a:off x="909850" y="845600"/>
            <a:ext cx="7324301" cy="4180976"/>
          </a:xfrm>
          <a:prstGeom prst="rect">
            <a:avLst/>
          </a:prstGeom>
          <a:noFill/>
          <a:ln>
            <a:noFill/>
          </a:ln>
        </p:spPr>
      </p:pic>
      <p:sp>
        <p:nvSpPr>
          <p:cNvPr id="330" name="Google Shape;330;p42"/>
          <p:cNvSpPr txBox="1"/>
          <p:nvPr/>
        </p:nvSpPr>
        <p:spPr>
          <a:xfrm>
            <a:off x="1571700" y="197825"/>
            <a:ext cx="6000600" cy="58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434343"/>
                </a:solidFill>
                <a:latin typeface="Proxima Nova Extrabold"/>
                <a:ea typeface="Proxima Nova Extrabold"/>
                <a:cs typeface="Proxima Nova Extrabold"/>
                <a:sym typeface="Proxima Nova Extrabold"/>
              </a:rPr>
              <a:t>THE  </a:t>
            </a:r>
            <a:r>
              <a:rPr lang="en" sz="3000">
                <a:solidFill>
                  <a:srgbClr val="F1B82D"/>
                </a:solidFill>
                <a:latin typeface="Proxima Nova Extrabold"/>
                <a:ea typeface="Proxima Nova Extrabold"/>
                <a:cs typeface="Proxima Nova Extrabold"/>
                <a:sym typeface="Proxima Nova Extrabold"/>
              </a:rPr>
              <a:t>MIZZOU GAMEDAY</a:t>
            </a:r>
            <a:r>
              <a:rPr lang="en" sz="3000">
                <a:solidFill>
                  <a:srgbClr val="434343"/>
                </a:solidFill>
                <a:latin typeface="Proxima Nova Extrabold"/>
                <a:ea typeface="Proxima Nova Extrabold"/>
                <a:cs typeface="Proxima Nova Extrabold"/>
                <a:sym typeface="Proxima Nova Extrabold"/>
              </a:rPr>
              <a:t> APP</a:t>
            </a:r>
            <a:endParaRPr sz="3000">
              <a:solidFill>
                <a:srgbClr val="434343"/>
              </a:solidFill>
              <a:latin typeface="Proxima Nova Extrabold"/>
              <a:ea typeface="Proxima Nova Extrabold"/>
              <a:cs typeface="Proxima Nova Extrabold"/>
              <a:sym typeface="Proxima Nova Extrabold"/>
            </a:endParaRPr>
          </a:p>
        </p:txBody>
      </p:sp>
      <p:sp>
        <p:nvSpPr>
          <p:cNvPr id="331" name="Google Shape;331;p42"/>
          <p:cNvSpPr txBox="1"/>
          <p:nvPr/>
        </p:nvSpPr>
        <p:spPr>
          <a:xfrm>
            <a:off x="8793625" y="4887900"/>
            <a:ext cx="3504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17</a:t>
            </a:r>
            <a:endParaRPr sz="9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660300" y="550000"/>
            <a:ext cx="782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002F4A"/>
                </a:solidFill>
                <a:latin typeface="Proxima Nova Extrabold"/>
                <a:ea typeface="Proxima Nova Extrabold"/>
                <a:cs typeface="Proxima Nova Extrabold"/>
                <a:sym typeface="Proxima Nova Extrabold"/>
              </a:rPr>
              <a:t>Mizzou Gameday App: Why It Works</a:t>
            </a:r>
            <a:endParaRPr sz="3600">
              <a:solidFill>
                <a:srgbClr val="002F4A"/>
              </a:solidFill>
              <a:latin typeface="Proxima Nova Extrabold"/>
              <a:ea typeface="Proxima Nova Extrabold"/>
              <a:cs typeface="Proxima Nova Extrabold"/>
              <a:sym typeface="Proxima Nova Extrabold"/>
            </a:endParaRPr>
          </a:p>
          <a:p>
            <a:pPr marL="0" lvl="0" indent="0" algn="l" rtl="0">
              <a:spcBef>
                <a:spcPts val="0"/>
              </a:spcBef>
              <a:spcAft>
                <a:spcPts val="0"/>
              </a:spcAft>
              <a:buNone/>
            </a:pPr>
            <a:endParaRPr/>
          </a:p>
        </p:txBody>
      </p:sp>
      <p:sp>
        <p:nvSpPr>
          <p:cNvPr id="337" name="Google Shape;337;p43"/>
          <p:cNvSpPr txBox="1">
            <a:spLocks noGrp="1"/>
          </p:cNvSpPr>
          <p:nvPr>
            <p:ph type="body" idx="1"/>
          </p:nvPr>
        </p:nvSpPr>
        <p:spPr>
          <a:xfrm>
            <a:off x="311700" y="1559000"/>
            <a:ext cx="8520600" cy="3416400"/>
          </a:xfrm>
          <a:prstGeom prst="rect">
            <a:avLst/>
          </a:prstGeom>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Clr>
                <a:schemeClr val="lt1"/>
              </a:buClr>
              <a:buSzPts val="2200"/>
              <a:buFont typeface="Proxima Nova"/>
              <a:buChar char="●"/>
            </a:pPr>
            <a:r>
              <a:rPr lang="en" sz="2200" b="1">
                <a:solidFill>
                  <a:schemeClr val="lt1"/>
                </a:solidFill>
                <a:latin typeface="Proxima Nova"/>
                <a:ea typeface="Proxima Nova"/>
                <a:cs typeface="Proxima Nova"/>
                <a:sym typeface="Proxima Nova"/>
              </a:rPr>
              <a:t>Fan interaction from anywhere</a:t>
            </a:r>
            <a:endParaRPr sz="2200" b="1">
              <a:solidFill>
                <a:schemeClr val="lt1"/>
              </a:solidFill>
              <a:latin typeface="Proxima Nova"/>
              <a:ea typeface="Proxima Nova"/>
              <a:cs typeface="Proxima Nova"/>
              <a:sym typeface="Proxima Nova"/>
            </a:endParaRPr>
          </a:p>
          <a:p>
            <a:pPr marL="457200" lvl="0" indent="-368300" algn="l" rtl="0">
              <a:lnSpc>
                <a:spcPct val="200000"/>
              </a:lnSpc>
              <a:spcBef>
                <a:spcPts val="0"/>
              </a:spcBef>
              <a:spcAft>
                <a:spcPts val="0"/>
              </a:spcAft>
              <a:buClr>
                <a:schemeClr val="lt1"/>
              </a:buClr>
              <a:buSzPts val="2200"/>
              <a:buFont typeface="Proxima Nova"/>
              <a:buChar char="●"/>
            </a:pPr>
            <a:r>
              <a:rPr lang="en" sz="2200" b="1">
                <a:solidFill>
                  <a:schemeClr val="lt1"/>
                </a:solidFill>
                <a:latin typeface="Proxima Nova"/>
                <a:ea typeface="Proxima Nova"/>
                <a:cs typeface="Proxima Nova"/>
                <a:sym typeface="Proxima Nova"/>
              </a:rPr>
              <a:t>Support from students &amp; Mizzou Athletics</a:t>
            </a:r>
            <a:endParaRPr sz="2200" b="1">
              <a:solidFill>
                <a:schemeClr val="lt1"/>
              </a:solidFill>
              <a:latin typeface="Proxima Nova"/>
              <a:ea typeface="Proxima Nova"/>
              <a:cs typeface="Proxima Nova"/>
              <a:sym typeface="Proxima Nova"/>
            </a:endParaRPr>
          </a:p>
          <a:p>
            <a:pPr marL="457200" lvl="0" indent="-368300" algn="l" rtl="0">
              <a:lnSpc>
                <a:spcPct val="200000"/>
              </a:lnSpc>
              <a:spcBef>
                <a:spcPts val="0"/>
              </a:spcBef>
              <a:spcAft>
                <a:spcPts val="0"/>
              </a:spcAft>
              <a:buClr>
                <a:schemeClr val="lt1"/>
              </a:buClr>
              <a:buSzPts val="2200"/>
              <a:buFont typeface="Proxima Nova"/>
              <a:buChar char="●"/>
            </a:pPr>
            <a:r>
              <a:rPr lang="en" sz="2200" b="1">
                <a:solidFill>
                  <a:schemeClr val="lt1"/>
                </a:solidFill>
                <a:latin typeface="Proxima Nova"/>
                <a:ea typeface="Proxima Nova"/>
                <a:cs typeface="Proxima Nova"/>
                <a:sym typeface="Proxima Nova"/>
              </a:rPr>
              <a:t>Utilizes 4G now and 5G later</a:t>
            </a:r>
            <a:endParaRPr sz="2200" b="1">
              <a:solidFill>
                <a:schemeClr val="lt1"/>
              </a:solidFill>
              <a:latin typeface="Proxima Nova"/>
              <a:ea typeface="Proxima Nova"/>
              <a:cs typeface="Proxima Nova"/>
              <a:sym typeface="Proxima Nova"/>
            </a:endParaRPr>
          </a:p>
          <a:p>
            <a:pPr marL="457200" lvl="0" indent="-368300" algn="l" rtl="0">
              <a:lnSpc>
                <a:spcPct val="200000"/>
              </a:lnSpc>
              <a:spcBef>
                <a:spcPts val="0"/>
              </a:spcBef>
              <a:spcAft>
                <a:spcPts val="0"/>
              </a:spcAft>
              <a:buClr>
                <a:schemeClr val="lt1"/>
              </a:buClr>
              <a:buSzPts val="2200"/>
              <a:buFont typeface="Proxima Nova"/>
              <a:buChar char="●"/>
            </a:pPr>
            <a:r>
              <a:rPr lang="en" sz="2200" b="1">
                <a:solidFill>
                  <a:schemeClr val="lt1"/>
                </a:solidFill>
                <a:latin typeface="Proxima Nova"/>
                <a:ea typeface="Proxima Nova"/>
                <a:cs typeface="Proxima Nova"/>
                <a:sym typeface="Proxima Nova"/>
              </a:rPr>
              <a:t>Previous success for other teams</a:t>
            </a:r>
            <a:endParaRPr sz="2200" b="1">
              <a:solidFill>
                <a:schemeClr val="lt1"/>
              </a:solidFill>
              <a:latin typeface="Proxima Nova"/>
              <a:ea typeface="Proxima Nova"/>
              <a:cs typeface="Proxima Nova"/>
              <a:sym typeface="Proxima Nova"/>
            </a:endParaRPr>
          </a:p>
          <a:p>
            <a:pPr marL="0" lvl="0" indent="0" algn="l" rtl="0">
              <a:lnSpc>
                <a:spcPct val="100000"/>
              </a:lnSpc>
              <a:spcBef>
                <a:spcPts val="0"/>
              </a:spcBef>
              <a:spcAft>
                <a:spcPts val="0"/>
              </a:spcAft>
              <a:buNone/>
            </a:pPr>
            <a:endParaRPr/>
          </a:p>
        </p:txBody>
      </p:sp>
      <p:pic>
        <p:nvPicPr>
          <p:cNvPr id="338" name="Google Shape;338;p43"/>
          <p:cNvPicPr preferRelativeResize="0"/>
          <p:nvPr/>
        </p:nvPicPr>
        <p:blipFill>
          <a:blip r:embed="rId3">
            <a:alphaModFix/>
          </a:blip>
          <a:stretch>
            <a:fillRect/>
          </a:stretch>
        </p:blipFill>
        <p:spPr>
          <a:xfrm>
            <a:off x="8179225" y="4834200"/>
            <a:ext cx="699777" cy="294900"/>
          </a:xfrm>
          <a:prstGeom prst="rect">
            <a:avLst/>
          </a:prstGeom>
          <a:noFill/>
          <a:ln>
            <a:noFill/>
          </a:ln>
        </p:spPr>
      </p:pic>
      <p:pic>
        <p:nvPicPr>
          <p:cNvPr id="339" name="Google Shape;339;p43"/>
          <p:cNvPicPr preferRelativeResize="0"/>
          <p:nvPr/>
        </p:nvPicPr>
        <p:blipFill>
          <a:blip r:embed="rId4">
            <a:alphaModFix/>
          </a:blip>
          <a:stretch>
            <a:fillRect/>
          </a:stretch>
        </p:blipFill>
        <p:spPr>
          <a:xfrm rot="10800000">
            <a:off x="6298975" y="1624825"/>
            <a:ext cx="2201626" cy="2201626"/>
          </a:xfrm>
          <a:prstGeom prst="rect">
            <a:avLst/>
          </a:prstGeom>
          <a:noFill/>
          <a:ln>
            <a:noFill/>
          </a:ln>
        </p:spPr>
      </p:pic>
      <p:cxnSp>
        <p:nvCxnSpPr>
          <p:cNvPr id="340" name="Google Shape;340;p43"/>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341" name="Google Shape;341;p43"/>
          <p:cNvSpPr txBox="1"/>
          <p:nvPr/>
        </p:nvSpPr>
        <p:spPr>
          <a:xfrm>
            <a:off x="145050" y="4845600"/>
            <a:ext cx="47598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800">
                <a:solidFill>
                  <a:srgbClr val="FFFFFF"/>
                </a:solidFill>
                <a:latin typeface="Roboto"/>
                <a:ea typeface="Roboto"/>
                <a:cs typeface="Roboto"/>
                <a:sym typeface="Roboto"/>
              </a:rPr>
              <a:t> / </a:t>
            </a:r>
            <a:r>
              <a:rPr lang="en" sz="8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sp>
        <p:nvSpPr>
          <p:cNvPr id="342" name="Google Shape;342;p43"/>
          <p:cNvSpPr txBox="1"/>
          <p:nvPr/>
        </p:nvSpPr>
        <p:spPr>
          <a:xfrm>
            <a:off x="8832300" y="4887900"/>
            <a:ext cx="3117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18</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6"/>
        <p:cNvGrpSpPr/>
        <p:nvPr/>
      </p:nvGrpSpPr>
      <p:grpSpPr>
        <a:xfrm>
          <a:off x="0" y="0"/>
          <a:ext cx="0" cy="0"/>
          <a:chOff x="0" y="0"/>
          <a:chExt cx="0" cy="0"/>
        </a:xfrm>
      </p:grpSpPr>
      <p:pic>
        <p:nvPicPr>
          <p:cNvPr id="347" name="Google Shape;347;p44"/>
          <p:cNvPicPr preferRelativeResize="0"/>
          <p:nvPr/>
        </p:nvPicPr>
        <p:blipFill rotWithShape="1">
          <a:blip r:embed="rId3">
            <a:alphaModFix/>
          </a:blip>
          <a:srcRect t="3633"/>
          <a:stretch/>
        </p:blipFill>
        <p:spPr>
          <a:xfrm>
            <a:off x="1544960" y="186674"/>
            <a:ext cx="2782914" cy="4770151"/>
          </a:xfrm>
          <a:prstGeom prst="rect">
            <a:avLst/>
          </a:prstGeom>
          <a:noFill/>
          <a:ln>
            <a:noFill/>
          </a:ln>
        </p:spPr>
      </p:pic>
      <p:pic>
        <p:nvPicPr>
          <p:cNvPr id="348" name="Google Shape;348;p44"/>
          <p:cNvPicPr preferRelativeResize="0"/>
          <p:nvPr/>
        </p:nvPicPr>
        <p:blipFill rotWithShape="1">
          <a:blip r:embed="rId4">
            <a:alphaModFix/>
          </a:blip>
          <a:srcRect t="2152"/>
          <a:stretch/>
        </p:blipFill>
        <p:spPr>
          <a:xfrm>
            <a:off x="5041625" y="186675"/>
            <a:ext cx="2782926" cy="4843464"/>
          </a:xfrm>
          <a:prstGeom prst="rect">
            <a:avLst/>
          </a:prstGeom>
          <a:noFill/>
          <a:ln>
            <a:noFill/>
          </a:ln>
        </p:spPr>
      </p:pic>
      <p:sp>
        <p:nvSpPr>
          <p:cNvPr id="349" name="Google Shape;349;p44"/>
          <p:cNvSpPr txBox="1"/>
          <p:nvPr/>
        </p:nvSpPr>
        <p:spPr>
          <a:xfrm>
            <a:off x="8760050" y="4887900"/>
            <a:ext cx="3840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19</a:t>
            </a:r>
            <a:endParaRPr sz="9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7"/>
          <p:cNvPicPr preferRelativeResize="0"/>
          <p:nvPr/>
        </p:nvPicPr>
        <p:blipFill>
          <a:blip r:embed="rId3">
            <a:alphaModFix/>
          </a:blip>
          <a:stretch>
            <a:fillRect/>
          </a:stretch>
        </p:blipFill>
        <p:spPr>
          <a:xfrm>
            <a:off x="8179225" y="4834200"/>
            <a:ext cx="699777" cy="294900"/>
          </a:xfrm>
          <a:prstGeom prst="rect">
            <a:avLst/>
          </a:prstGeom>
          <a:noFill/>
          <a:ln>
            <a:noFill/>
          </a:ln>
        </p:spPr>
      </p:pic>
      <p:pic>
        <p:nvPicPr>
          <p:cNvPr id="125" name="Google Shape;125;p27"/>
          <p:cNvPicPr preferRelativeResize="0"/>
          <p:nvPr/>
        </p:nvPicPr>
        <p:blipFill>
          <a:blip r:embed="rId4">
            <a:alphaModFix/>
          </a:blip>
          <a:stretch>
            <a:fillRect/>
          </a:stretch>
        </p:blipFill>
        <p:spPr>
          <a:xfrm>
            <a:off x="171025" y="1266062"/>
            <a:ext cx="1271998" cy="1907971"/>
          </a:xfrm>
          <a:prstGeom prst="rect">
            <a:avLst/>
          </a:prstGeom>
          <a:noFill/>
          <a:ln>
            <a:noFill/>
          </a:ln>
          <a:effectLst>
            <a:outerShdw blurRad="71438" dist="133350" dir="2100000" algn="bl" rotWithShape="0">
              <a:srgbClr val="000000">
                <a:alpha val="64999"/>
              </a:srgbClr>
            </a:outerShdw>
          </a:effectLst>
        </p:spPr>
      </p:pic>
      <p:pic>
        <p:nvPicPr>
          <p:cNvPr id="126" name="Google Shape;126;p27"/>
          <p:cNvPicPr preferRelativeResize="0"/>
          <p:nvPr/>
        </p:nvPicPr>
        <p:blipFill rotWithShape="1">
          <a:blip r:embed="rId5">
            <a:alphaModFix/>
          </a:blip>
          <a:srcRect l="42933" r="12736"/>
          <a:stretch/>
        </p:blipFill>
        <p:spPr>
          <a:xfrm>
            <a:off x="3082475" y="1266048"/>
            <a:ext cx="1272000" cy="1907975"/>
          </a:xfrm>
          <a:prstGeom prst="rect">
            <a:avLst/>
          </a:prstGeom>
          <a:noFill/>
          <a:ln>
            <a:noFill/>
          </a:ln>
          <a:effectLst>
            <a:outerShdw blurRad="114300" dist="142875" dir="2160000" algn="bl" rotWithShape="0">
              <a:srgbClr val="000000">
                <a:alpha val="64999"/>
              </a:srgbClr>
            </a:outerShdw>
          </a:effectLst>
        </p:spPr>
      </p:pic>
      <p:pic>
        <p:nvPicPr>
          <p:cNvPr id="127" name="Google Shape;127;p27"/>
          <p:cNvPicPr preferRelativeResize="0"/>
          <p:nvPr/>
        </p:nvPicPr>
        <p:blipFill rotWithShape="1">
          <a:blip r:embed="rId6">
            <a:alphaModFix/>
          </a:blip>
          <a:srcRect r="42236" b="35022"/>
          <a:stretch/>
        </p:blipFill>
        <p:spPr>
          <a:xfrm>
            <a:off x="4538200" y="1266066"/>
            <a:ext cx="1272000" cy="1907932"/>
          </a:xfrm>
          <a:prstGeom prst="rect">
            <a:avLst/>
          </a:prstGeom>
          <a:noFill/>
          <a:ln>
            <a:noFill/>
          </a:ln>
          <a:effectLst>
            <a:outerShdw blurRad="128588" dist="133350" dir="2040000" algn="bl" rotWithShape="0">
              <a:srgbClr val="000000">
                <a:alpha val="64999"/>
              </a:srgbClr>
            </a:outerShdw>
          </a:effectLst>
        </p:spPr>
      </p:pic>
      <p:pic>
        <p:nvPicPr>
          <p:cNvPr id="128" name="Google Shape;128;p27"/>
          <p:cNvPicPr preferRelativeResize="0"/>
          <p:nvPr/>
        </p:nvPicPr>
        <p:blipFill rotWithShape="1">
          <a:blip r:embed="rId7">
            <a:alphaModFix/>
          </a:blip>
          <a:srcRect l="19488" t="5571" r="17562"/>
          <a:stretch/>
        </p:blipFill>
        <p:spPr>
          <a:xfrm>
            <a:off x="5993925" y="1266068"/>
            <a:ext cx="1272000" cy="1907933"/>
          </a:xfrm>
          <a:prstGeom prst="rect">
            <a:avLst/>
          </a:prstGeom>
          <a:noFill/>
          <a:ln>
            <a:noFill/>
          </a:ln>
          <a:effectLst>
            <a:outerShdw blurRad="128588" dist="133350" dir="2040000" algn="bl" rotWithShape="0">
              <a:srgbClr val="000000">
                <a:alpha val="67000"/>
              </a:srgbClr>
            </a:outerShdw>
          </a:effectLst>
        </p:spPr>
      </p:pic>
      <p:pic>
        <p:nvPicPr>
          <p:cNvPr id="129" name="Google Shape;129;p27"/>
          <p:cNvPicPr preferRelativeResize="0"/>
          <p:nvPr/>
        </p:nvPicPr>
        <p:blipFill rotWithShape="1">
          <a:blip r:embed="rId8">
            <a:alphaModFix/>
          </a:blip>
          <a:srcRect l="4889" r="4889"/>
          <a:stretch/>
        </p:blipFill>
        <p:spPr>
          <a:xfrm>
            <a:off x="7449650" y="1266075"/>
            <a:ext cx="1464325" cy="1907925"/>
          </a:xfrm>
          <a:prstGeom prst="rect">
            <a:avLst/>
          </a:prstGeom>
          <a:noFill/>
          <a:ln>
            <a:noFill/>
          </a:ln>
          <a:effectLst>
            <a:outerShdw blurRad="128588" dist="133350" dir="1980000" algn="bl" rotWithShape="0">
              <a:srgbClr val="000000">
                <a:alpha val="67000"/>
              </a:srgbClr>
            </a:outerShdw>
          </a:effectLst>
        </p:spPr>
      </p:pic>
      <p:sp>
        <p:nvSpPr>
          <p:cNvPr id="130" name="Google Shape;130;p27"/>
          <p:cNvSpPr txBox="1"/>
          <p:nvPr/>
        </p:nvSpPr>
        <p:spPr>
          <a:xfrm>
            <a:off x="244525" y="3345925"/>
            <a:ext cx="1272000" cy="71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Proxima Nova Semibold"/>
                <a:ea typeface="Proxima Nova Semibold"/>
                <a:cs typeface="Proxima Nova Semibold"/>
                <a:sym typeface="Proxima Nova Semibold"/>
              </a:rPr>
              <a:t>Cayla Davis</a:t>
            </a:r>
            <a:endParaRPr sz="1300">
              <a:solidFill>
                <a:srgbClr val="FFFFFF"/>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300" i="1">
                <a:solidFill>
                  <a:srgbClr val="FFFFFF"/>
                </a:solidFill>
                <a:latin typeface="Proxima Nova Semibold"/>
                <a:ea typeface="Proxima Nova Semibold"/>
                <a:cs typeface="Proxima Nova Semibold"/>
                <a:sym typeface="Proxima Nova Semibold"/>
              </a:rPr>
              <a:t>Business</a:t>
            </a:r>
            <a:endParaRPr sz="1300" i="1">
              <a:solidFill>
                <a:srgbClr val="FFFFFF"/>
              </a:solidFill>
              <a:latin typeface="Proxima Nova Semibold"/>
              <a:ea typeface="Proxima Nova Semibold"/>
              <a:cs typeface="Proxima Nova Semibold"/>
              <a:sym typeface="Proxima Nova Semibold"/>
            </a:endParaRPr>
          </a:p>
        </p:txBody>
      </p:sp>
      <p:sp>
        <p:nvSpPr>
          <p:cNvPr id="131" name="Google Shape;131;p27"/>
          <p:cNvSpPr txBox="1"/>
          <p:nvPr/>
        </p:nvSpPr>
        <p:spPr>
          <a:xfrm>
            <a:off x="1638588" y="3345925"/>
            <a:ext cx="1272000" cy="6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Proxima Nova Semibold"/>
                <a:ea typeface="Proxima Nova Semibold"/>
                <a:cs typeface="Proxima Nova Semibold"/>
                <a:sym typeface="Proxima Nova Semibold"/>
              </a:rPr>
              <a:t>Emily Butera</a:t>
            </a:r>
            <a:endParaRPr sz="1300">
              <a:solidFill>
                <a:srgbClr val="FFFFFF"/>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300" i="1">
                <a:solidFill>
                  <a:srgbClr val="FFFFFF"/>
                </a:solidFill>
                <a:latin typeface="Proxima Nova Semibold"/>
                <a:ea typeface="Proxima Nova Semibold"/>
                <a:cs typeface="Proxima Nova Semibold"/>
                <a:sym typeface="Proxima Nova Semibold"/>
              </a:rPr>
              <a:t>Journalism</a:t>
            </a:r>
            <a:endParaRPr sz="1300" i="1">
              <a:solidFill>
                <a:srgbClr val="FFFFFF"/>
              </a:solidFill>
              <a:latin typeface="Proxima Nova Semibold"/>
              <a:ea typeface="Proxima Nova Semibold"/>
              <a:cs typeface="Proxima Nova Semibold"/>
              <a:sym typeface="Proxima Nova Semibold"/>
            </a:endParaRPr>
          </a:p>
        </p:txBody>
      </p:sp>
      <p:sp>
        <p:nvSpPr>
          <p:cNvPr id="132" name="Google Shape;132;p27"/>
          <p:cNvSpPr txBox="1"/>
          <p:nvPr/>
        </p:nvSpPr>
        <p:spPr>
          <a:xfrm>
            <a:off x="3007788" y="3344175"/>
            <a:ext cx="1371600" cy="8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Proxima Nova Semibold"/>
                <a:ea typeface="Proxima Nova Semibold"/>
                <a:cs typeface="Proxima Nova Semibold"/>
                <a:sym typeface="Proxima Nova Semibold"/>
              </a:rPr>
              <a:t>Kaitlyn Zahn</a:t>
            </a:r>
            <a:endParaRPr sz="1300">
              <a:solidFill>
                <a:srgbClr val="FFFFFF"/>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300" i="1">
                <a:solidFill>
                  <a:srgbClr val="FFFFFF"/>
                </a:solidFill>
                <a:latin typeface="Proxima Nova Semibold"/>
                <a:ea typeface="Proxima Nova Semibold"/>
                <a:cs typeface="Proxima Nova Semibold"/>
                <a:sym typeface="Proxima Nova Semibold"/>
              </a:rPr>
              <a:t>Computer Science</a:t>
            </a:r>
            <a:endParaRPr sz="1300" i="1">
              <a:solidFill>
                <a:srgbClr val="FFFFFF"/>
              </a:solidFill>
              <a:latin typeface="Proxima Nova Semibold"/>
              <a:ea typeface="Proxima Nova Semibold"/>
              <a:cs typeface="Proxima Nova Semibold"/>
              <a:sym typeface="Proxima Nova Semibold"/>
            </a:endParaRPr>
          </a:p>
        </p:txBody>
      </p:sp>
      <p:sp>
        <p:nvSpPr>
          <p:cNvPr id="133" name="Google Shape;133;p27"/>
          <p:cNvSpPr txBox="1"/>
          <p:nvPr/>
        </p:nvSpPr>
        <p:spPr>
          <a:xfrm>
            <a:off x="4451663" y="3348250"/>
            <a:ext cx="1371600" cy="12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lt1"/>
                </a:solidFill>
                <a:latin typeface="Proxima Nova Semibold"/>
                <a:ea typeface="Proxima Nova Semibold"/>
                <a:cs typeface="Proxima Nova Semibold"/>
                <a:sym typeface="Proxima Nova Semibold"/>
              </a:rPr>
              <a:t>Andrew Moore</a:t>
            </a:r>
            <a:endParaRPr sz="1300">
              <a:solidFill>
                <a:schemeClr val="lt1"/>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300" i="1">
                <a:solidFill>
                  <a:schemeClr val="lt1"/>
                </a:solidFill>
                <a:latin typeface="Proxima Nova Semibold"/>
                <a:ea typeface="Proxima Nova Semibold"/>
                <a:cs typeface="Proxima Nova Semibold"/>
                <a:sym typeface="Proxima Nova Semibold"/>
              </a:rPr>
              <a:t>Journalism</a:t>
            </a:r>
            <a:endParaRPr sz="1300" i="1">
              <a:solidFill>
                <a:schemeClr val="lt1"/>
              </a:solidFill>
              <a:latin typeface="Proxima Nova Semibold"/>
              <a:ea typeface="Proxima Nova Semibold"/>
              <a:cs typeface="Proxima Nova Semibold"/>
              <a:sym typeface="Proxima Nova Semibold"/>
            </a:endParaRPr>
          </a:p>
        </p:txBody>
      </p:sp>
      <p:sp>
        <p:nvSpPr>
          <p:cNvPr id="134" name="Google Shape;134;p27"/>
          <p:cNvSpPr txBox="1"/>
          <p:nvPr/>
        </p:nvSpPr>
        <p:spPr>
          <a:xfrm>
            <a:off x="5883100" y="3344175"/>
            <a:ext cx="1551600" cy="8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Proxima Nova Semibold"/>
                <a:ea typeface="Proxima Nova Semibold"/>
                <a:cs typeface="Proxima Nova Semibold"/>
                <a:sym typeface="Proxima Nova Semibold"/>
              </a:rPr>
              <a:t>Thomas Auckland</a:t>
            </a:r>
            <a:endParaRPr sz="1300">
              <a:solidFill>
                <a:srgbClr val="FFFFFF"/>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300" i="1">
                <a:solidFill>
                  <a:srgbClr val="FFFFFF"/>
                </a:solidFill>
                <a:latin typeface="Proxima Nova Semibold"/>
                <a:ea typeface="Proxima Nova Semibold"/>
                <a:cs typeface="Proxima Nova Semibold"/>
                <a:sym typeface="Proxima Nova Semibold"/>
              </a:rPr>
              <a:t>Architecture</a:t>
            </a:r>
            <a:endParaRPr>
              <a:solidFill>
                <a:srgbClr val="FFFFFF"/>
              </a:solidFill>
              <a:latin typeface="Proxima Nova Semibold"/>
              <a:ea typeface="Proxima Nova Semibold"/>
              <a:cs typeface="Proxima Nova Semibold"/>
              <a:sym typeface="Proxima Nova Semibold"/>
            </a:endParaRPr>
          </a:p>
        </p:txBody>
      </p:sp>
      <p:sp>
        <p:nvSpPr>
          <p:cNvPr id="135" name="Google Shape;135;p27"/>
          <p:cNvSpPr txBox="1"/>
          <p:nvPr/>
        </p:nvSpPr>
        <p:spPr>
          <a:xfrm>
            <a:off x="7494525" y="3345913"/>
            <a:ext cx="1464300" cy="71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Proxima Nova Semibold"/>
                <a:ea typeface="Proxima Nova Semibold"/>
                <a:cs typeface="Proxima Nova Semibold"/>
                <a:sym typeface="Proxima Nova Semibold"/>
              </a:rPr>
              <a:t>Anthony Ross</a:t>
            </a:r>
            <a:endParaRPr sz="1300">
              <a:solidFill>
                <a:srgbClr val="FFFFFF"/>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300" i="1">
                <a:solidFill>
                  <a:srgbClr val="FFFFFF"/>
                </a:solidFill>
                <a:latin typeface="Proxima Nova Semibold"/>
                <a:ea typeface="Proxima Nova Semibold"/>
                <a:cs typeface="Proxima Nova Semibold"/>
                <a:sym typeface="Proxima Nova Semibold"/>
              </a:rPr>
              <a:t>Faculty Mentor</a:t>
            </a:r>
            <a:endParaRPr sz="1300">
              <a:solidFill>
                <a:srgbClr val="FFFFFF"/>
              </a:solidFill>
              <a:latin typeface="Proxima Nova Semibold"/>
              <a:ea typeface="Proxima Nova Semibold"/>
              <a:cs typeface="Proxima Nova Semibold"/>
              <a:sym typeface="Proxima Nova Semibold"/>
            </a:endParaRPr>
          </a:p>
        </p:txBody>
      </p:sp>
      <p:sp>
        <p:nvSpPr>
          <p:cNvPr id="136" name="Google Shape;136;p27"/>
          <p:cNvSpPr txBox="1"/>
          <p:nvPr/>
        </p:nvSpPr>
        <p:spPr>
          <a:xfrm>
            <a:off x="2868750" y="398550"/>
            <a:ext cx="34065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a:solidFill>
                  <a:srgbClr val="FFFFFF"/>
                </a:solidFill>
                <a:latin typeface="Proxima Nova Extrabold"/>
                <a:ea typeface="Proxima Nova Extrabold"/>
                <a:cs typeface="Proxima Nova Extrabold"/>
                <a:sym typeface="Proxima Nova Extrabold"/>
              </a:rPr>
              <a:t>Meet the Team</a:t>
            </a:r>
            <a:endParaRPr sz="3500">
              <a:solidFill>
                <a:srgbClr val="FFFFFF"/>
              </a:solidFill>
              <a:latin typeface="Proxima Nova Extrabold"/>
              <a:ea typeface="Proxima Nova Extrabold"/>
              <a:cs typeface="Proxima Nova Extrabold"/>
              <a:sym typeface="Proxima Nova Extrabold"/>
            </a:endParaRPr>
          </a:p>
        </p:txBody>
      </p:sp>
      <p:sp>
        <p:nvSpPr>
          <p:cNvPr id="137" name="Google Shape;137;p27"/>
          <p:cNvSpPr txBox="1"/>
          <p:nvPr/>
        </p:nvSpPr>
        <p:spPr>
          <a:xfrm>
            <a:off x="0" y="4811025"/>
            <a:ext cx="4773000" cy="2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600">
                <a:solidFill>
                  <a:srgbClr val="FFFFFF"/>
                </a:solidFill>
                <a:latin typeface="Roboto"/>
                <a:ea typeface="Roboto"/>
                <a:cs typeface="Roboto"/>
                <a:sym typeface="Roboto"/>
              </a:rPr>
              <a:t> / </a:t>
            </a:r>
            <a:r>
              <a:rPr lang="en" sz="6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pic>
        <p:nvPicPr>
          <p:cNvPr id="138" name="Google Shape;138;p27"/>
          <p:cNvPicPr preferRelativeResize="0"/>
          <p:nvPr/>
        </p:nvPicPr>
        <p:blipFill rotWithShape="1">
          <a:blip r:embed="rId9">
            <a:alphaModFix/>
          </a:blip>
          <a:srcRect l="14575" t="2477" r="15883"/>
          <a:stretch/>
        </p:blipFill>
        <p:spPr>
          <a:xfrm>
            <a:off x="1576950" y="1266075"/>
            <a:ext cx="1371601" cy="1907974"/>
          </a:xfrm>
          <a:prstGeom prst="rect">
            <a:avLst/>
          </a:prstGeom>
          <a:noFill/>
          <a:ln>
            <a:noFill/>
          </a:ln>
          <a:effectLst>
            <a:outerShdw blurRad="114300" dist="142875" dir="2040000" algn="bl" rotWithShape="0">
              <a:srgbClr val="000000">
                <a:alpha val="64999"/>
              </a:srgbClr>
            </a:outerShdw>
          </a:effectLst>
        </p:spPr>
      </p:pic>
      <p:cxnSp>
        <p:nvCxnSpPr>
          <p:cNvPr id="139" name="Google Shape;139;p27"/>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140" name="Google Shape;140;p27"/>
          <p:cNvSpPr txBox="1"/>
          <p:nvPr/>
        </p:nvSpPr>
        <p:spPr>
          <a:xfrm>
            <a:off x="8906050" y="4887900"/>
            <a:ext cx="2379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2</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3"/>
        <p:cNvGrpSpPr/>
        <p:nvPr/>
      </p:nvGrpSpPr>
      <p:grpSpPr>
        <a:xfrm>
          <a:off x="0" y="0"/>
          <a:ext cx="0" cy="0"/>
          <a:chOff x="0" y="0"/>
          <a:chExt cx="0" cy="0"/>
        </a:xfrm>
      </p:grpSpPr>
      <p:sp>
        <p:nvSpPr>
          <p:cNvPr id="354" name="Google Shape;354;p45"/>
          <p:cNvSpPr txBox="1">
            <a:spLocks noGrp="1"/>
          </p:cNvSpPr>
          <p:nvPr>
            <p:ph type="title"/>
          </p:nvPr>
        </p:nvSpPr>
        <p:spPr>
          <a:xfrm>
            <a:off x="1662750" y="286925"/>
            <a:ext cx="5818500" cy="85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289FDF"/>
                </a:solidFill>
                <a:latin typeface="Proxima Nova Extrabold"/>
                <a:ea typeface="Proxima Nova Extrabold"/>
                <a:cs typeface="Proxima Nova Extrabold"/>
                <a:sym typeface="Proxima Nova Extrabold"/>
              </a:rPr>
              <a:t>Sections of the App</a:t>
            </a:r>
            <a:endParaRPr sz="4800">
              <a:solidFill>
                <a:srgbClr val="289FDF"/>
              </a:solidFill>
              <a:latin typeface="Proxima Nova Extrabold"/>
              <a:ea typeface="Proxima Nova Extrabold"/>
              <a:cs typeface="Proxima Nova Extrabold"/>
              <a:sym typeface="Proxima Nova Extrabold"/>
            </a:endParaRPr>
          </a:p>
        </p:txBody>
      </p:sp>
      <p:sp>
        <p:nvSpPr>
          <p:cNvPr id="355" name="Google Shape;355;p45"/>
          <p:cNvSpPr txBox="1">
            <a:spLocks noGrp="1"/>
          </p:cNvSpPr>
          <p:nvPr>
            <p:ph type="body" idx="1"/>
          </p:nvPr>
        </p:nvSpPr>
        <p:spPr>
          <a:xfrm>
            <a:off x="319450" y="1139225"/>
            <a:ext cx="4252500" cy="3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b="1">
                <a:solidFill>
                  <a:schemeClr val="dk1"/>
                </a:solidFill>
                <a:latin typeface="Proxima Nova"/>
                <a:ea typeface="Proxima Nova"/>
                <a:cs typeface="Proxima Nova"/>
                <a:sym typeface="Proxima Nova"/>
              </a:rPr>
              <a:t>4G LTE</a:t>
            </a:r>
            <a:endParaRPr sz="2100" b="1">
              <a:solidFill>
                <a:schemeClr val="dk1"/>
              </a:solidFill>
              <a:latin typeface="Proxima Nova"/>
              <a:ea typeface="Proxima Nova"/>
              <a:cs typeface="Proxima Nova"/>
              <a:sym typeface="Proxima Nova"/>
            </a:endParaRPr>
          </a:p>
          <a:p>
            <a:pPr marL="457200" lvl="0" indent="-361950" algn="l" rtl="0">
              <a:lnSpc>
                <a:spcPct val="100000"/>
              </a:lnSpc>
              <a:spcBef>
                <a:spcPts val="1600"/>
              </a:spcBef>
              <a:spcAft>
                <a:spcPts val="0"/>
              </a:spcAft>
              <a:buClr>
                <a:schemeClr val="dk1"/>
              </a:buClr>
              <a:buSzPts val="2100"/>
              <a:buFont typeface="Proxima Nova"/>
              <a:buChar char="●"/>
            </a:pPr>
            <a:r>
              <a:rPr lang="en" sz="2100" b="1">
                <a:solidFill>
                  <a:schemeClr val="dk1"/>
                </a:solidFill>
                <a:latin typeface="Proxima Nova"/>
                <a:ea typeface="Proxima Nova"/>
                <a:cs typeface="Proxima Nova"/>
                <a:sym typeface="Proxima Nova"/>
              </a:rPr>
              <a:t>Tickets/QR Scanner</a:t>
            </a:r>
            <a:endParaRPr sz="2100" b="1">
              <a:solidFill>
                <a:schemeClr val="dk1"/>
              </a:solidFill>
              <a:latin typeface="Proxima Nova"/>
              <a:ea typeface="Proxima Nova"/>
              <a:cs typeface="Proxima Nova"/>
              <a:sym typeface="Proxima Nova"/>
            </a:endParaRPr>
          </a:p>
          <a:p>
            <a:pPr marL="457200" lvl="0" indent="-361950" algn="l" rtl="0">
              <a:lnSpc>
                <a:spcPct val="100000"/>
              </a:lnSpc>
              <a:spcBef>
                <a:spcPts val="0"/>
              </a:spcBef>
              <a:spcAft>
                <a:spcPts val="0"/>
              </a:spcAft>
              <a:buClr>
                <a:schemeClr val="dk1"/>
              </a:buClr>
              <a:buSzPts val="2100"/>
              <a:buFont typeface="Proxima Nova"/>
              <a:buChar char="●"/>
            </a:pPr>
            <a:r>
              <a:rPr lang="en" sz="2100" b="1">
                <a:solidFill>
                  <a:schemeClr val="dk1"/>
                </a:solidFill>
                <a:latin typeface="Proxima Nova"/>
                <a:ea typeface="Proxima Nova"/>
                <a:cs typeface="Proxima Nova"/>
                <a:sym typeface="Proxima Nova"/>
              </a:rPr>
              <a:t>Navigation</a:t>
            </a:r>
            <a:endParaRPr sz="2100" b="1">
              <a:solidFill>
                <a:schemeClr val="dk1"/>
              </a:solidFill>
              <a:latin typeface="Proxima Nova"/>
              <a:ea typeface="Proxima Nova"/>
              <a:cs typeface="Proxima Nova"/>
              <a:sym typeface="Proxima Nova"/>
            </a:endParaRPr>
          </a:p>
          <a:p>
            <a:pPr marL="457200" lvl="0" indent="-361950" algn="l" rtl="0">
              <a:lnSpc>
                <a:spcPct val="100000"/>
              </a:lnSpc>
              <a:spcBef>
                <a:spcPts val="0"/>
              </a:spcBef>
              <a:spcAft>
                <a:spcPts val="0"/>
              </a:spcAft>
              <a:buClr>
                <a:schemeClr val="dk1"/>
              </a:buClr>
              <a:buSzPts val="2100"/>
              <a:buFont typeface="Proxima Nova"/>
              <a:buChar char="●"/>
            </a:pPr>
            <a:r>
              <a:rPr lang="en" sz="2100" b="1">
                <a:solidFill>
                  <a:schemeClr val="dk1"/>
                </a:solidFill>
                <a:latin typeface="Proxima Nova"/>
                <a:ea typeface="Proxima Nova"/>
                <a:cs typeface="Proxima Nova"/>
                <a:sym typeface="Proxima Nova"/>
              </a:rPr>
              <a:t>Find tailgates, parking, seats, the Show Me Mobile</a:t>
            </a:r>
            <a:endParaRPr sz="2100" b="1">
              <a:solidFill>
                <a:schemeClr val="dk1"/>
              </a:solidFill>
              <a:latin typeface="Proxima Nova"/>
              <a:ea typeface="Proxima Nova"/>
              <a:cs typeface="Proxima Nova"/>
              <a:sym typeface="Proxima Nova"/>
            </a:endParaRPr>
          </a:p>
          <a:p>
            <a:pPr marL="457200" lvl="0" indent="-361950" algn="l" rtl="0">
              <a:lnSpc>
                <a:spcPct val="100000"/>
              </a:lnSpc>
              <a:spcBef>
                <a:spcPts val="0"/>
              </a:spcBef>
              <a:spcAft>
                <a:spcPts val="0"/>
              </a:spcAft>
              <a:buClr>
                <a:schemeClr val="dk1"/>
              </a:buClr>
              <a:buSzPts val="2100"/>
              <a:buFont typeface="Proxima Nova"/>
              <a:buChar char="●"/>
            </a:pPr>
            <a:r>
              <a:rPr lang="en" sz="2100" b="1">
                <a:solidFill>
                  <a:schemeClr val="dk1"/>
                </a:solidFill>
                <a:latin typeface="Proxima Nova"/>
                <a:ea typeface="Proxima Nova"/>
                <a:cs typeface="Proxima Nova"/>
                <a:sym typeface="Proxima Nova"/>
              </a:rPr>
              <a:t>Social</a:t>
            </a:r>
            <a:endParaRPr sz="2100" b="1">
              <a:solidFill>
                <a:schemeClr val="dk1"/>
              </a:solidFill>
              <a:latin typeface="Proxima Nova"/>
              <a:ea typeface="Proxima Nova"/>
              <a:cs typeface="Proxima Nova"/>
              <a:sym typeface="Proxima Nova"/>
            </a:endParaRPr>
          </a:p>
          <a:p>
            <a:pPr marL="457200" lvl="0" indent="-361950" algn="l" rtl="0">
              <a:lnSpc>
                <a:spcPct val="100000"/>
              </a:lnSpc>
              <a:spcBef>
                <a:spcPts val="0"/>
              </a:spcBef>
              <a:spcAft>
                <a:spcPts val="0"/>
              </a:spcAft>
              <a:buClr>
                <a:schemeClr val="dk1"/>
              </a:buClr>
              <a:buSzPts val="2100"/>
              <a:buFont typeface="Proxima Nova"/>
              <a:buChar char="●"/>
            </a:pPr>
            <a:r>
              <a:rPr lang="en" sz="2100" b="1">
                <a:solidFill>
                  <a:schemeClr val="dk1"/>
                </a:solidFill>
                <a:latin typeface="Proxima Nova"/>
                <a:ea typeface="Proxima Nova"/>
                <a:cs typeface="Proxima Nova"/>
                <a:sym typeface="Proxima Nova"/>
              </a:rPr>
              <a:t>Schedule </a:t>
            </a:r>
            <a:endParaRPr sz="2100" b="1">
              <a:solidFill>
                <a:schemeClr val="dk1"/>
              </a:solidFill>
              <a:latin typeface="Proxima Nova"/>
              <a:ea typeface="Proxima Nova"/>
              <a:cs typeface="Proxima Nova"/>
              <a:sym typeface="Proxima Nova"/>
            </a:endParaRPr>
          </a:p>
          <a:p>
            <a:pPr marL="457200" lvl="0" indent="-361950" algn="l" rtl="0">
              <a:lnSpc>
                <a:spcPct val="100000"/>
              </a:lnSpc>
              <a:spcBef>
                <a:spcPts val="0"/>
              </a:spcBef>
              <a:spcAft>
                <a:spcPts val="0"/>
              </a:spcAft>
              <a:buClr>
                <a:schemeClr val="dk1"/>
              </a:buClr>
              <a:buSzPts val="2100"/>
              <a:buFont typeface="Proxima Nova"/>
              <a:buChar char="●"/>
            </a:pPr>
            <a:r>
              <a:rPr lang="en" sz="2100" b="1">
                <a:solidFill>
                  <a:schemeClr val="dk1"/>
                </a:solidFill>
                <a:latin typeface="Proxima Nova"/>
                <a:ea typeface="Proxima Nova"/>
                <a:cs typeface="Proxima Nova"/>
                <a:sym typeface="Proxima Nova"/>
              </a:rPr>
              <a:t>Stats</a:t>
            </a:r>
            <a:endParaRPr sz="2100" b="1">
              <a:solidFill>
                <a:schemeClr val="dk1"/>
              </a:solidFill>
              <a:latin typeface="Proxima Nova"/>
              <a:ea typeface="Proxima Nova"/>
              <a:cs typeface="Proxima Nova"/>
              <a:sym typeface="Proxima Nova"/>
            </a:endParaRPr>
          </a:p>
          <a:p>
            <a:pPr marL="457200" lvl="0" indent="-361950" algn="l" rtl="0">
              <a:lnSpc>
                <a:spcPct val="100000"/>
              </a:lnSpc>
              <a:spcBef>
                <a:spcPts val="0"/>
              </a:spcBef>
              <a:spcAft>
                <a:spcPts val="0"/>
              </a:spcAft>
              <a:buClr>
                <a:schemeClr val="dk1"/>
              </a:buClr>
              <a:buSzPts val="2100"/>
              <a:buFont typeface="Proxima Nova"/>
              <a:buChar char="●"/>
            </a:pPr>
            <a:r>
              <a:rPr lang="en" sz="2100" b="1">
                <a:solidFill>
                  <a:schemeClr val="dk1"/>
                </a:solidFill>
                <a:latin typeface="Proxima Nova"/>
                <a:ea typeface="Proxima Nova"/>
                <a:cs typeface="Proxima Nova"/>
                <a:sym typeface="Proxima Nova"/>
              </a:rPr>
              <a:t>Payment method</a:t>
            </a:r>
            <a:endParaRPr sz="2100" b="1">
              <a:solidFill>
                <a:schemeClr val="dk1"/>
              </a:solidFill>
              <a:latin typeface="Proxima Nova"/>
              <a:ea typeface="Proxima Nova"/>
              <a:cs typeface="Proxima Nova"/>
              <a:sym typeface="Proxima Nova"/>
            </a:endParaRPr>
          </a:p>
        </p:txBody>
      </p:sp>
      <p:sp>
        <p:nvSpPr>
          <p:cNvPr id="356" name="Google Shape;356;p45"/>
          <p:cNvSpPr txBox="1"/>
          <p:nvPr/>
        </p:nvSpPr>
        <p:spPr>
          <a:xfrm>
            <a:off x="4572000" y="1094225"/>
            <a:ext cx="4431900" cy="374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b="1">
                <a:solidFill>
                  <a:schemeClr val="dk1"/>
                </a:solidFill>
                <a:latin typeface="Proxima Nova"/>
                <a:ea typeface="Proxima Nova"/>
                <a:cs typeface="Proxima Nova"/>
                <a:sym typeface="Proxima Nova"/>
              </a:rPr>
              <a:t>5G</a:t>
            </a:r>
            <a:endParaRPr sz="2200" b="1">
              <a:solidFill>
                <a:schemeClr val="dk1"/>
              </a:solidFill>
              <a:latin typeface="Proxima Nova"/>
              <a:ea typeface="Proxima Nova"/>
              <a:cs typeface="Proxima Nova"/>
              <a:sym typeface="Proxima Nova"/>
            </a:endParaRPr>
          </a:p>
          <a:p>
            <a:pPr marL="457200" lvl="0" indent="-368300" algn="l" rtl="0">
              <a:lnSpc>
                <a:spcPct val="115000"/>
              </a:lnSpc>
              <a:spcBef>
                <a:spcPts val="1600"/>
              </a:spcBef>
              <a:spcAft>
                <a:spcPts val="0"/>
              </a:spcAft>
              <a:buClr>
                <a:schemeClr val="dk1"/>
              </a:buClr>
              <a:buSzPts val="2200"/>
              <a:buFont typeface="Proxima Nova"/>
              <a:buChar char="●"/>
            </a:pPr>
            <a:r>
              <a:rPr lang="en" sz="2200" b="1">
                <a:solidFill>
                  <a:schemeClr val="dk1"/>
                </a:solidFill>
                <a:latin typeface="Proxima Nova"/>
                <a:ea typeface="Proxima Nova"/>
                <a:cs typeface="Proxima Nova"/>
                <a:sym typeface="Proxima Nova"/>
              </a:rPr>
              <a:t>Interactive 5G experiences</a:t>
            </a:r>
            <a:endParaRPr sz="2200" b="1">
              <a:solidFill>
                <a:schemeClr val="dk1"/>
              </a:solidFill>
              <a:latin typeface="Proxima Nova"/>
              <a:ea typeface="Proxima Nova"/>
              <a:cs typeface="Proxima Nova"/>
              <a:sym typeface="Proxima Nova"/>
            </a:endParaRPr>
          </a:p>
          <a:p>
            <a:pPr marL="457200" lvl="0" indent="-368300" algn="l" rtl="0">
              <a:lnSpc>
                <a:spcPct val="115000"/>
              </a:lnSpc>
              <a:spcBef>
                <a:spcPts val="0"/>
              </a:spcBef>
              <a:spcAft>
                <a:spcPts val="0"/>
              </a:spcAft>
              <a:buClr>
                <a:schemeClr val="dk1"/>
              </a:buClr>
              <a:buSzPts val="2200"/>
              <a:buFont typeface="Proxima Nova"/>
              <a:buChar char="●"/>
            </a:pPr>
            <a:r>
              <a:rPr lang="en" sz="2200" b="1">
                <a:solidFill>
                  <a:schemeClr val="dk1"/>
                </a:solidFill>
                <a:latin typeface="Proxima Nova"/>
                <a:ea typeface="Proxima Nova"/>
                <a:cs typeface="Proxima Nova"/>
                <a:sym typeface="Proxima Nova"/>
              </a:rPr>
              <a:t>Replays from any angle</a:t>
            </a:r>
            <a:endParaRPr sz="2200" b="1">
              <a:solidFill>
                <a:schemeClr val="dk1"/>
              </a:solidFill>
              <a:latin typeface="Proxima Nova"/>
              <a:ea typeface="Proxima Nova"/>
              <a:cs typeface="Proxima Nova"/>
              <a:sym typeface="Proxima Nova"/>
            </a:endParaRPr>
          </a:p>
          <a:p>
            <a:pPr marL="457200" lvl="0" indent="-368300" algn="l" rtl="0">
              <a:lnSpc>
                <a:spcPct val="115000"/>
              </a:lnSpc>
              <a:spcBef>
                <a:spcPts val="0"/>
              </a:spcBef>
              <a:spcAft>
                <a:spcPts val="0"/>
              </a:spcAft>
              <a:buClr>
                <a:schemeClr val="dk1"/>
              </a:buClr>
              <a:buSzPts val="2200"/>
              <a:buFont typeface="Proxima Nova"/>
              <a:buChar char="●"/>
            </a:pPr>
            <a:r>
              <a:rPr lang="en" sz="2200" b="1">
                <a:solidFill>
                  <a:schemeClr val="dk1"/>
                </a:solidFill>
                <a:latin typeface="Proxima Nova"/>
                <a:ea typeface="Proxima Nova"/>
                <a:cs typeface="Proxima Nova"/>
                <a:sym typeface="Proxima Nova"/>
              </a:rPr>
              <a:t>Enhanced location services</a:t>
            </a:r>
            <a:endParaRPr sz="2200" b="1">
              <a:solidFill>
                <a:schemeClr val="dk1"/>
              </a:solidFill>
              <a:latin typeface="Proxima Nova"/>
              <a:ea typeface="Proxima Nova"/>
              <a:cs typeface="Proxima Nova"/>
              <a:sym typeface="Proxima Nova"/>
            </a:endParaRPr>
          </a:p>
          <a:p>
            <a:pPr marL="457200" lvl="0" indent="-368300" algn="l" rtl="0">
              <a:lnSpc>
                <a:spcPct val="115000"/>
              </a:lnSpc>
              <a:spcBef>
                <a:spcPts val="0"/>
              </a:spcBef>
              <a:spcAft>
                <a:spcPts val="0"/>
              </a:spcAft>
              <a:buClr>
                <a:schemeClr val="dk1"/>
              </a:buClr>
              <a:buSzPts val="2200"/>
              <a:buFont typeface="Proxima Nova"/>
              <a:buChar char="●"/>
            </a:pPr>
            <a:r>
              <a:rPr lang="en" sz="2200" b="1">
                <a:solidFill>
                  <a:schemeClr val="dk1"/>
                </a:solidFill>
                <a:latin typeface="Proxima Nova"/>
                <a:ea typeface="Proxima Nova"/>
                <a:cs typeface="Proxima Nova"/>
                <a:sym typeface="Proxima Nova"/>
              </a:rPr>
              <a:t>Chat rooms</a:t>
            </a:r>
            <a:endParaRPr sz="2200" b="1">
              <a:solidFill>
                <a:schemeClr val="dk1"/>
              </a:solidFill>
              <a:latin typeface="Proxima Nova"/>
              <a:ea typeface="Proxima Nova"/>
              <a:cs typeface="Proxima Nova"/>
              <a:sym typeface="Proxima Nova"/>
            </a:endParaRPr>
          </a:p>
          <a:p>
            <a:pPr marL="457200" lvl="0" indent="-368300" algn="l" rtl="0">
              <a:lnSpc>
                <a:spcPct val="115000"/>
              </a:lnSpc>
              <a:spcBef>
                <a:spcPts val="0"/>
              </a:spcBef>
              <a:spcAft>
                <a:spcPts val="0"/>
              </a:spcAft>
              <a:buClr>
                <a:schemeClr val="dk1"/>
              </a:buClr>
              <a:buSzPts val="2200"/>
              <a:buFont typeface="Proxima Nova"/>
              <a:buChar char="●"/>
            </a:pPr>
            <a:r>
              <a:rPr lang="en" sz="2200" b="1">
                <a:solidFill>
                  <a:schemeClr val="dk1"/>
                </a:solidFill>
                <a:latin typeface="Proxima Nova"/>
                <a:ea typeface="Proxima Nova"/>
                <a:cs typeface="Proxima Nova"/>
                <a:sym typeface="Proxima Nova"/>
              </a:rPr>
              <a:t>Concession ordering</a:t>
            </a:r>
            <a:endParaRPr sz="2200" b="1">
              <a:solidFill>
                <a:schemeClr val="dk1"/>
              </a:solidFill>
              <a:latin typeface="Proxima Nova"/>
              <a:ea typeface="Proxima Nova"/>
              <a:cs typeface="Proxima Nova"/>
              <a:sym typeface="Proxima Nova"/>
            </a:endParaRPr>
          </a:p>
          <a:p>
            <a:pPr marL="457200" lvl="0" indent="-368300" algn="l" rtl="0">
              <a:lnSpc>
                <a:spcPct val="115000"/>
              </a:lnSpc>
              <a:spcBef>
                <a:spcPts val="0"/>
              </a:spcBef>
              <a:spcAft>
                <a:spcPts val="0"/>
              </a:spcAft>
              <a:buClr>
                <a:schemeClr val="dk1"/>
              </a:buClr>
              <a:buSzPts val="2200"/>
              <a:buFont typeface="Proxima Nova"/>
              <a:buChar char="●"/>
            </a:pPr>
            <a:r>
              <a:rPr lang="en" sz="2200" b="1">
                <a:solidFill>
                  <a:schemeClr val="dk1"/>
                </a:solidFill>
                <a:latin typeface="Proxima Nova"/>
                <a:ea typeface="Proxima Nova"/>
                <a:cs typeface="Proxima Nova"/>
                <a:sym typeface="Proxima Nova"/>
              </a:rPr>
              <a:t>Live stats</a:t>
            </a:r>
            <a:endParaRPr sz="2200" b="1">
              <a:solidFill>
                <a:schemeClr val="dk1"/>
              </a:solidFill>
              <a:latin typeface="Proxima Nova"/>
              <a:ea typeface="Proxima Nova"/>
              <a:cs typeface="Proxima Nova"/>
              <a:sym typeface="Proxima Nova"/>
            </a:endParaRPr>
          </a:p>
          <a:p>
            <a:pPr marL="457200" lvl="0" indent="0" algn="l" rtl="0">
              <a:lnSpc>
                <a:spcPct val="115000"/>
              </a:lnSpc>
              <a:spcBef>
                <a:spcPts val="0"/>
              </a:spcBef>
              <a:spcAft>
                <a:spcPts val="1600"/>
              </a:spcAft>
              <a:buNone/>
            </a:pPr>
            <a:endParaRPr sz="2200" b="1">
              <a:solidFill>
                <a:schemeClr val="dk1"/>
              </a:solidFill>
              <a:latin typeface="Proxima Nova"/>
              <a:ea typeface="Proxima Nova"/>
              <a:cs typeface="Proxima Nova"/>
              <a:sym typeface="Proxima Nova"/>
            </a:endParaRPr>
          </a:p>
        </p:txBody>
      </p:sp>
      <p:pic>
        <p:nvPicPr>
          <p:cNvPr id="357" name="Google Shape;357;p45"/>
          <p:cNvPicPr preferRelativeResize="0"/>
          <p:nvPr/>
        </p:nvPicPr>
        <p:blipFill>
          <a:blip r:embed="rId3">
            <a:alphaModFix/>
          </a:blip>
          <a:stretch>
            <a:fillRect/>
          </a:stretch>
        </p:blipFill>
        <p:spPr>
          <a:xfrm>
            <a:off x="8271025" y="4874538"/>
            <a:ext cx="513252" cy="229525"/>
          </a:xfrm>
          <a:prstGeom prst="rect">
            <a:avLst/>
          </a:prstGeom>
          <a:noFill/>
          <a:ln>
            <a:noFill/>
          </a:ln>
        </p:spPr>
      </p:pic>
      <p:sp>
        <p:nvSpPr>
          <p:cNvPr id="358" name="Google Shape;358;p45"/>
          <p:cNvSpPr txBox="1"/>
          <p:nvPr/>
        </p:nvSpPr>
        <p:spPr>
          <a:xfrm>
            <a:off x="93850" y="4835100"/>
            <a:ext cx="50412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Reimagining the Game Day Experience / May 05, 2020 </a:t>
            </a:r>
            <a:r>
              <a:rPr lang="en" sz="800">
                <a:latin typeface="Roboto"/>
                <a:ea typeface="Roboto"/>
                <a:cs typeface="Roboto"/>
                <a:sym typeface="Roboto"/>
              </a:rPr>
              <a:t> / </a:t>
            </a:r>
            <a:r>
              <a:rPr lang="en" sz="800" b="1">
                <a:latin typeface="Roboto"/>
                <a:ea typeface="Roboto"/>
                <a:cs typeface="Roboto"/>
                <a:sym typeface="Roboto"/>
              </a:rPr>
              <a:t>Ⓒ </a:t>
            </a:r>
            <a:r>
              <a:rPr lang="en" sz="600"/>
              <a:t> 2020 AT&amp;T Intellectual Property - AT&amp;T Proprietary (Internal Use Only) </a:t>
            </a:r>
            <a:r>
              <a:rPr lang="en" sz="600">
                <a:solidFill>
                  <a:srgbClr val="F1B82D"/>
                </a:solidFill>
              </a:rPr>
              <a:t> </a:t>
            </a:r>
            <a:r>
              <a:rPr lang="en" sz="600">
                <a:solidFill>
                  <a:srgbClr val="289FDF"/>
                </a:solidFill>
              </a:rPr>
              <a:t>  </a:t>
            </a:r>
            <a:endParaRPr sz="600">
              <a:solidFill>
                <a:srgbClr val="289FDF"/>
              </a:solidFill>
            </a:endParaRPr>
          </a:p>
        </p:txBody>
      </p:sp>
      <p:cxnSp>
        <p:nvCxnSpPr>
          <p:cNvPr id="359" name="Google Shape;359;p45"/>
          <p:cNvCxnSpPr/>
          <p:nvPr/>
        </p:nvCxnSpPr>
        <p:spPr>
          <a:xfrm rot="10800000" flipH="1">
            <a:off x="145050" y="4845000"/>
            <a:ext cx="8881800" cy="600"/>
          </a:xfrm>
          <a:prstGeom prst="straightConnector1">
            <a:avLst/>
          </a:prstGeom>
          <a:noFill/>
          <a:ln w="9525" cap="flat" cmpd="sng">
            <a:solidFill>
              <a:schemeClr val="dk1"/>
            </a:solidFill>
            <a:prstDash val="solid"/>
            <a:round/>
            <a:headEnd type="none" w="med" len="med"/>
            <a:tailEnd type="none" w="med" len="med"/>
          </a:ln>
        </p:spPr>
      </p:cxnSp>
      <p:cxnSp>
        <p:nvCxnSpPr>
          <p:cNvPr id="360" name="Google Shape;360;p45"/>
          <p:cNvCxnSpPr/>
          <p:nvPr/>
        </p:nvCxnSpPr>
        <p:spPr>
          <a:xfrm>
            <a:off x="4572000" y="1558225"/>
            <a:ext cx="3903900" cy="9900"/>
          </a:xfrm>
          <a:prstGeom prst="straightConnector1">
            <a:avLst/>
          </a:prstGeom>
          <a:noFill/>
          <a:ln w="28575" cap="flat" cmpd="sng">
            <a:solidFill>
              <a:srgbClr val="000000"/>
            </a:solidFill>
            <a:prstDash val="solid"/>
            <a:round/>
            <a:headEnd type="none" w="med" len="med"/>
            <a:tailEnd type="none" w="med" len="med"/>
          </a:ln>
        </p:spPr>
      </p:cxnSp>
      <p:cxnSp>
        <p:nvCxnSpPr>
          <p:cNvPr id="361" name="Google Shape;361;p45"/>
          <p:cNvCxnSpPr/>
          <p:nvPr/>
        </p:nvCxnSpPr>
        <p:spPr>
          <a:xfrm>
            <a:off x="319450" y="1547625"/>
            <a:ext cx="3900300" cy="2400"/>
          </a:xfrm>
          <a:prstGeom prst="straightConnector1">
            <a:avLst/>
          </a:prstGeom>
          <a:noFill/>
          <a:ln w="28575" cap="flat" cmpd="sng">
            <a:solidFill>
              <a:srgbClr val="000000"/>
            </a:solidFill>
            <a:prstDash val="solid"/>
            <a:round/>
            <a:headEnd type="none" w="med" len="med"/>
            <a:tailEnd type="none" w="med" len="med"/>
          </a:ln>
        </p:spPr>
      </p:cxnSp>
      <p:sp>
        <p:nvSpPr>
          <p:cNvPr id="362" name="Google Shape;362;p45"/>
          <p:cNvSpPr txBox="1"/>
          <p:nvPr/>
        </p:nvSpPr>
        <p:spPr>
          <a:xfrm>
            <a:off x="8784275" y="4887900"/>
            <a:ext cx="3597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20</a:t>
            </a:r>
            <a:endParaRPr sz="9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9FDF"/>
        </a:solidFill>
        <a:effectLst/>
      </p:bgPr>
    </p:bg>
    <p:spTree>
      <p:nvGrpSpPr>
        <p:cNvPr id="1" name="Shape 366"/>
        <p:cNvGrpSpPr/>
        <p:nvPr/>
      </p:nvGrpSpPr>
      <p:grpSpPr>
        <a:xfrm>
          <a:off x="0" y="0"/>
          <a:ext cx="0" cy="0"/>
          <a:chOff x="0" y="0"/>
          <a:chExt cx="0" cy="0"/>
        </a:xfrm>
      </p:grpSpPr>
      <p:sp>
        <p:nvSpPr>
          <p:cNvPr id="367" name="Google Shape;367;p46"/>
          <p:cNvSpPr txBox="1">
            <a:spLocks noGrp="1"/>
          </p:cNvSpPr>
          <p:nvPr>
            <p:ph type="title"/>
          </p:nvPr>
        </p:nvSpPr>
        <p:spPr>
          <a:xfrm>
            <a:off x="251300" y="246175"/>
            <a:ext cx="5516400" cy="12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900">
                <a:solidFill>
                  <a:srgbClr val="FFFFFF"/>
                </a:solidFill>
                <a:latin typeface="Proxima Nova Extrabold"/>
                <a:ea typeface="Proxima Nova Extrabold"/>
                <a:cs typeface="Proxima Nova Extrabold"/>
                <a:sym typeface="Proxima Nova Extrabold"/>
              </a:rPr>
              <a:t>FINANCIAL ANALYSIS: Cost Assumptions</a:t>
            </a:r>
            <a:endParaRPr sz="3900">
              <a:solidFill>
                <a:srgbClr val="FFFFFF"/>
              </a:solidFill>
              <a:latin typeface="Proxima Nova Extrabold"/>
              <a:ea typeface="Proxima Nova Extrabold"/>
              <a:cs typeface="Proxima Nova Extrabold"/>
              <a:sym typeface="Proxima Nova Extrabold"/>
            </a:endParaRPr>
          </a:p>
        </p:txBody>
      </p:sp>
      <p:pic>
        <p:nvPicPr>
          <p:cNvPr id="368" name="Google Shape;368;p46">
            <a:hlinkClick r:id="rId3"/>
          </p:cNvPr>
          <p:cNvPicPr preferRelativeResize="0"/>
          <p:nvPr/>
        </p:nvPicPr>
        <p:blipFill rotWithShape="1">
          <a:blip r:embed="rId4">
            <a:alphaModFix/>
          </a:blip>
          <a:srcRect t="18648" b="42741"/>
          <a:stretch/>
        </p:blipFill>
        <p:spPr>
          <a:xfrm>
            <a:off x="540175" y="1855138"/>
            <a:ext cx="8063649" cy="2599162"/>
          </a:xfrm>
          <a:prstGeom prst="rect">
            <a:avLst/>
          </a:prstGeom>
          <a:noFill/>
          <a:ln>
            <a:noFill/>
          </a:ln>
        </p:spPr>
      </p:pic>
      <p:pic>
        <p:nvPicPr>
          <p:cNvPr id="369" name="Google Shape;369;p46"/>
          <p:cNvPicPr preferRelativeResize="0"/>
          <p:nvPr/>
        </p:nvPicPr>
        <p:blipFill>
          <a:blip r:embed="rId5">
            <a:alphaModFix/>
          </a:blip>
          <a:stretch>
            <a:fillRect/>
          </a:stretch>
        </p:blipFill>
        <p:spPr>
          <a:xfrm>
            <a:off x="8179225" y="4834200"/>
            <a:ext cx="699777" cy="294900"/>
          </a:xfrm>
          <a:prstGeom prst="rect">
            <a:avLst/>
          </a:prstGeom>
          <a:noFill/>
          <a:ln>
            <a:noFill/>
          </a:ln>
        </p:spPr>
      </p:pic>
      <p:cxnSp>
        <p:nvCxnSpPr>
          <p:cNvPr id="370" name="Google Shape;370;p46"/>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371" name="Google Shape;371;p46"/>
          <p:cNvSpPr txBox="1"/>
          <p:nvPr/>
        </p:nvSpPr>
        <p:spPr>
          <a:xfrm>
            <a:off x="145050" y="4845600"/>
            <a:ext cx="47598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800">
                <a:solidFill>
                  <a:srgbClr val="FFFFFF"/>
                </a:solidFill>
                <a:latin typeface="Roboto"/>
                <a:ea typeface="Roboto"/>
                <a:cs typeface="Roboto"/>
                <a:sym typeface="Roboto"/>
              </a:rPr>
              <a:t> / </a:t>
            </a:r>
            <a:r>
              <a:rPr lang="en" sz="8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sp>
        <p:nvSpPr>
          <p:cNvPr id="372" name="Google Shape;372;p46"/>
          <p:cNvSpPr txBox="1"/>
          <p:nvPr/>
        </p:nvSpPr>
        <p:spPr>
          <a:xfrm>
            <a:off x="8784275" y="4887900"/>
            <a:ext cx="3597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21</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9FDF"/>
        </a:solidFill>
        <a:effectLst/>
      </p:bgPr>
    </p:bg>
    <p:spTree>
      <p:nvGrpSpPr>
        <p:cNvPr id="1" name="Shape 376"/>
        <p:cNvGrpSpPr/>
        <p:nvPr/>
      </p:nvGrpSpPr>
      <p:grpSpPr>
        <a:xfrm>
          <a:off x="0" y="0"/>
          <a:ext cx="0" cy="0"/>
          <a:chOff x="0" y="0"/>
          <a:chExt cx="0" cy="0"/>
        </a:xfrm>
      </p:grpSpPr>
      <p:pic>
        <p:nvPicPr>
          <p:cNvPr id="377" name="Google Shape;377;p47">
            <a:hlinkClick r:id="rId3"/>
          </p:cNvPr>
          <p:cNvPicPr preferRelativeResize="0"/>
          <p:nvPr/>
        </p:nvPicPr>
        <p:blipFill rotWithShape="1">
          <a:blip r:embed="rId4">
            <a:alphaModFix/>
          </a:blip>
          <a:srcRect t="65354"/>
          <a:stretch/>
        </p:blipFill>
        <p:spPr>
          <a:xfrm>
            <a:off x="1139988" y="2036863"/>
            <a:ext cx="6925227" cy="2583599"/>
          </a:xfrm>
          <a:prstGeom prst="rect">
            <a:avLst/>
          </a:prstGeom>
          <a:noFill/>
          <a:ln>
            <a:noFill/>
          </a:ln>
        </p:spPr>
      </p:pic>
      <p:pic>
        <p:nvPicPr>
          <p:cNvPr id="378" name="Google Shape;378;p47"/>
          <p:cNvPicPr preferRelativeResize="0"/>
          <p:nvPr/>
        </p:nvPicPr>
        <p:blipFill>
          <a:blip r:embed="rId5">
            <a:alphaModFix/>
          </a:blip>
          <a:stretch>
            <a:fillRect/>
          </a:stretch>
        </p:blipFill>
        <p:spPr>
          <a:xfrm>
            <a:off x="8179225" y="4834200"/>
            <a:ext cx="699777" cy="294900"/>
          </a:xfrm>
          <a:prstGeom prst="rect">
            <a:avLst/>
          </a:prstGeom>
          <a:noFill/>
          <a:ln>
            <a:noFill/>
          </a:ln>
        </p:spPr>
      </p:pic>
      <p:graphicFrame>
        <p:nvGraphicFramePr>
          <p:cNvPr id="379" name="Google Shape;379;p47"/>
          <p:cNvGraphicFramePr/>
          <p:nvPr/>
        </p:nvGraphicFramePr>
        <p:xfrm>
          <a:off x="6019250" y="1168425"/>
          <a:ext cx="2859750" cy="739000"/>
        </p:xfrm>
        <a:graphic>
          <a:graphicData uri="http://schemas.openxmlformats.org/drawingml/2006/table">
            <a:tbl>
              <a:tblPr>
                <a:noFill/>
                <a:tableStyleId>{C1B9B954-85CB-4B35-943D-442C8981BEDE}</a:tableStyleId>
              </a:tblPr>
              <a:tblGrid>
                <a:gridCol w="953250">
                  <a:extLst>
                    <a:ext uri="{9D8B030D-6E8A-4147-A177-3AD203B41FA5}">
                      <a16:colId xmlns:a16="http://schemas.microsoft.com/office/drawing/2014/main" val="20000"/>
                    </a:ext>
                  </a:extLst>
                </a:gridCol>
                <a:gridCol w="953250">
                  <a:extLst>
                    <a:ext uri="{9D8B030D-6E8A-4147-A177-3AD203B41FA5}">
                      <a16:colId xmlns:a16="http://schemas.microsoft.com/office/drawing/2014/main" val="20001"/>
                    </a:ext>
                  </a:extLst>
                </a:gridCol>
                <a:gridCol w="953250">
                  <a:extLst>
                    <a:ext uri="{9D8B030D-6E8A-4147-A177-3AD203B41FA5}">
                      <a16:colId xmlns:a16="http://schemas.microsoft.com/office/drawing/2014/main" val="20002"/>
                    </a:ext>
                  </a:extLst>
                </a:gridCol>
              </a:tblGrid>
              <a:tr h="369500">
                <a:tc>
                  <a:txBody>
                    <a:bodyPr/>
                    <a:lstStyle/>
                    <a:p>
                      <a:pPr marL="0" lvl="0" indent="0" algn="l" rtl="0">
                        <a:spcBef>
                          <a:spcPts val="0"/>
                        </a:spcBef>
                        <a:spcAft>
                          <a:spcPts val="0"/>
                        </a:spcAft>
                        <a:buNone/>
                      </a:pPr>
                      <a:r>
                        <a:rPr lang="en" sz="1100" b="1">
                          <a:latin typeface="Proxima Nova"/>
                          <a:ea typeface="Proxima Nova"/>
                          <a:cs typeface="Proxima Nova"/>
                          <a:sym typeface="Proxima Nova"/>
                        </a:rPr>
                        <a:t>NPV</a:t>
                      </a:r>
                      <a:endParaRPr sz="1100" b="1">
                        <a:latin typeface="Proxima Nova"/>
                        <a:ea typeface="Proxima Nova"/>
                        <a:cs typeface="Proxima Nova"/>
                        <a:sym typeface="Proxima Nova"/>
                      </a:endParaRPr>
                    </a:p>
                  </a:txBody>
                  <a:tcPr marL="91425" marR="91425" marT="91425" marB="91425">
                    <a:lnL w="19050" cap="flat" cmpd="sng">
                      <a:solidFill>
                        <a:srgbClr val="289FDF"/>
                      </a:solidFill>
                      <a:prstDash val="solid"/>
                      <a:round/>
                      <a:headEnd type="none" w="sm" len="sm"/>
                      <a:tailEnd type="none" w="sm" len="sm"/>
                    </a:lnL>
                    <a:lnR w="19050" cap="flat" cmpd="sng">
                      <a:solidFill>
                        <a:srgbClr val="289FDF"/>
                      </a:solidFill>
                      <a:prstDash val="solid"/>
                      <a:round/>
                      <a:headEnd type="none" w="sm" len="sm"/>
                      <a:tailEnd type="none" w="sm" len="sm"/>
                    </a:lnR>
                    <a:lnT w="19050" cap="flat" cmpd="sng">
                      <a:solidFill>
                        <a:srgbClr val="289FDF"/>
                      </a:solidFill>
                      <a:prstDash val="solid"/>
                      <a:round/>
                      <a:headEnd type="none" w="sm" len="sm"/>
                      <a:tailEnd type="none" w="sm" len="sm"/>
                    </a:lnT>
                    <a:lnB w="19050" cap="flat" cmpd="sng">
                      <a:solidFill>
                        <a:srgbClr val="289FD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100" b="1">
                          <a:latin typeface="Proxima Nova"/>
                          <a:ea typeface="Proxima Nova"/>
                          <a:cs typeface="Proxima Nova"/>
                          <a:sym typeface="Proxima Nova"/>
                        </a:rPr>
                        <a:t>IRR</a:t>
                      </a:r>
                      <a:endParaRPr sz="1100" b="1">
                        <a:latin typeface="Proxima Nova"/>
                        <a:ea typeface="Proxima Nova"/>
                        <a:cs typeface="Proxima Nova"/>
                        <a:sym typeface="Proxima Nova"/>
                      </a:endParaRPr>
                    </a:p>
                  </a:txBody>
                  <a:tcPr marL="91425" marR="91425" marT="91425" marB="91425">
                    <a:lnL w="19050" cap="flat" cmpd="sng">
                      <a:solidFill>
                        <a:srgbClr val="289FDF"/>
                      </a:solidFill>
                      <a:prstDash val="solid"/>
                      <a:round/>
                      <a:headEnd type="none" w="sm" len="sm"/>
                      <a:tailEnd type="none" w="sm" len="sm"/>
                    </a:lnL>
                    <a:lnR w="19050" cap="flat" cmpd="sng">
                      <a:solidFill>
                        <a:srgbClr val="289FDF"/>
                      </a:solidFill>
                      <a:prstDash val="solid"/>
                      <a:round/>
                      <a:headEnd type="none" w="sm" len="sm"/>
                      <a:tailEnd type="none" w="sm" len="sm"/>
                    </a:lnR>
                    <a:lnT w="19050" cap="flat" cmpd="sng">
                      <a:solidFill>
                        <a:srgbClr val="289FDF"/>
                      </a:solidFill>
                      <a:prstDash val="solid"/>
                      <a:round/>
                      <a:headEnd type="none" w="sm" len="sm"/>
                      <a:tailEnd type="none" w="sm" len="sm"/>
                    </a:lnT>
                    <a:lnB w="19050" cap="flat" cmpd="sng">
                      <a:solidFill>
                        <a:srgbClr val="289FD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100" b="1">
                          <a:latin typeface="Proxima Nova"/>
                          <a:ea typeface="Proxima Nova"/>
                          <a:cs typeface="Proxima Nova"/>
                          <a:sym typeface="Proxima Nova"/>
                        </a:rPr>
                        <a:t>PAYBACK</a:t>
                      </a:r>
                      <a:endParaRPr sz="1100" b="1">
                        <a:latin typeface="Proxima Nova"/>
                        <a:ea typeface="Proxima Nova"/>
                        <a:cs typeface="Proxima Nova"/>
                        <a:sym typeface="Proxima Nova"/>
                      </a:endParaRPr>
                    </a:p>
                  </a:txBody>
                  <a:tcPr marL="91425" marR="91425" marT="91425" marB="91425">
                    <a:lnL w="19050" cap="flat" cmpd="sng">
                      <a:solidFill>
                        <a:srgbClr val="289FDF"/>
                      </a:solidFill>
                      <a:prstDash val="solid"/>
                      <a:round/>
                      <a:headEnd type="none" w="sm" len="sm"/>
                      <a:tailEnd type="none" w="sm" len="sm"/>
                    </a:lnL>
                    <a:lnR w="19050" cap="flat" cmpd="sng">
                      <a:solidFill>
                        <a:srgbClr val="289FDF"/>
                      </a:solidFill>
                      <a:prstDash val="solid"/>
                      <a:round/>
                      <a:headEnd type="none" w="sm" len="sm"/>
                      <a:tailEnd type="none" w="sm" len="sm"/>
                    </a:lnR>
                    <a:lnT w="19050" cap="flat" cmpd="sng">
                      <a:solidFill>
                        <a:srgbClr val="289FDF"/>
                      </a:solidFill>
                      <a:prstDash val="solid"/>
                      <a:round/>
                      <a:headEnd type="none" w="sm" len="sm"/>
                      <a:tailEnd type="none" w="sm" len="sm"/>
                    </a:lnT>
                    <a:lnB w="19050" cap="flat" cmpd="sng">
                      <a:solidFill>
                        <a:srgbClr val="289FD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69500">
                <a:tc>
                  <a:txBody>
                    <a:bodyPr/>
                    <a:lstStyle/>
                    <a:p>
                      <a:pPr marL="0" lvl="0" indent="0" algn="l" rtl="0">
                        <a:spcBef>
                          <a:spcPts val="0"/>
                        </a:spcBef>
                        <a:spcAft>
                          <a:spcPts val="0"/>
                        </a:spcAft>
                        <a:buNone/>
                      </a:pPr>
                      <a:r>
                        <a:rPr lang="en" sz="1100" b="1">
                          <a:solidFill>
                            <a:srgbClr val="289FDF"/>
                          </a:solidFill>
                          <a:latin typeface="Proxima Nova"/>
                          <a:ea typeface="Proxima Nova"/>
                          <a:cs typeface="Proxima Nova"/>
                          <a:sym typeface="Proxima Nova"/>
                        </a:rPr>
                        <a:t>$375,161</a:t>
                      </a:r>
                      <a:endParaRPr sz="1100">
                        <a:solidFill>
                          <a:srgbClr val="289FDF"/>
                        </a:solidFill>
                        <a:latin typeface="Proxima Nova"/>
                        <a:ea typeface="Proxima Nova"/>
                        <a:cs typeface="Proxima Nova"/>
                        <a:sym typeface="Proxima Nova"/>
                      </a:endParaRPr>
                    </a:p>
                  </a:txBody>
                  <a:tcPr marL="91425" marR="91425" marT="91425" marB="91425">
                    <a:lnL w="19050" cap="flat" cmpd="sng">
                      <a:solidFill>
                        <a:srgbClr val="289FDF"/>
                      </a:solidFill>
                      <a:prstDash val="solid"/>
                      <a:round/>
                      <a:headEnd type="none" w="sm" len="sm"/>
                      <a:tailEnd type="none" w="sm" len="sm"/>
                    </a:lnL>
                    <a:lnR w="19050" cap="flat" cmpd="sng">
                      <a:solidFill>
                        <a:srgbClr val="289FDF"/>
                      </a:solidFill>
                      <a:prstDash val="solid"/>
                      <a:round/>
                      <a:headEnd type="none" w="sm" len="sm"/>
                      <a:tailEnd type="none" w="sm" len="sm"/>
                    </a:lnR>
                    <a:lnT w="19050" cap="flat" cmpd="sng">
                      <a:solidFill>
                        <a:srgbClr val="289FDF"/>
                      </a:solidFill>
                      <a:prstDash val="solid"/>
                      <a:round/>
                      <a:headEnd type="none" w="sm" len="sm"/>
                      <a:tailEnd type="none" w="sm" len="sm"/>
                    </a:lnT>
                    <a:lnB w="19050" cap="flat" cmpd="sng">
                      <a:solidFill>
                        <a:srgbClr val="289FD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100" b="1">
                          <a:solidFill>
                            <a:srgbClr val="289FDF"/>
                          </a:solidFill>
                          <a:latin typeface="Proxima Nova"/>
                          <a:ea typeface="Proxima Nova"/>
                          <a:cs typeface="Proxima Nova"/>
                          <a:sym typeface="Proxima Nova"/>
                        </a:rPr>
                        <a:t>33%</a:t>
                      </a:r>
                      <a:endParaRPr sz="1100">
                        <a:solidFill>
                          <a:srgbClr val="289FDF"/>
                        </a:solidFill>
                        <a:latin typeface="Proxima Nova"/>
                        <a:ea typeface="Proxima Nova"/>
                        <a:cs typeface="Proxima Nova"/>
                        <a:sym typeface="Proxima Nova"/>
                      </a:endParaRPr>
                    </a:p>
                  </a:txBody>
                  <a:tcPr marL="91425" marR="91425" marT="91425" marB="91425">
                    <a:lnL w="19050" cap="flat" cmpd="sng">
                      <a:solidFill>
                        <a:srgbClr val="289FDF"/>
                      </a:solidFill>
                      <a:prstDash val="solid"/>
                      <a:round/>
                      <a:headEnd type="none" w="sm" len="sm"/>
                      <a:tailEnd type="none" w="sm" len="sm"/>
                    </a:lnL>
                    <a:lnR w="19050" cap="flat" cmpd="sng">
                      <a:solidFill>
                        <a:srgbClr val="289FDF"/>
                      </a:solidFill>
                      <a:prstDash val="solid"/>
                      <a:round/>
                      <a:headEnd type="none" w="sm" len="sm"/>
                      <a:tailEnd type="none" w="sm" len="sm"/>
                    </a:lnR>
                    <a:lnT w="19050" cap="flat" cmpd="sng">
                      <a:solidFill>
                        <a:srgbClr val="289FDF"/>
                      </a:solidFill>
                      <a:prstDash val="solid"/>
                      <a:round/>
                      <a:headEnd type="none" w="sm" len="sm"/>
                      <a:tailEnd type="none" w="sm" len="sm"/>
                    </a:lnT>
                    <a:lnB w="19050" cap="flat" cmpd="sng">
                      <a:solidFill>
                        <a:srgbClr val="289FD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100" b="1">
                          <a:solidFill>
                            <a:srgbClr val="289FDF"/>
                          </a:solidFill>
                          <a:latin typeface="Proxima Nova"/>
                          <a:ea typeface="Proxima Nova"/>
                          <a:cs typeface="Proxima Nova"/>
                          <a:sym typeface="Proxima Nova"/>
                        </a:rPr>
                        <a:t>2.39 YRS</a:t>
                      </a:r>
                      <a:endParaRPr sz="1100" b="1">
                        <a:solidFill>
                          <a:srgbClr val="289FDF"/>
                        </a:solidFill>
                        <a:latin typeface="Proxima Nova"/>
                        <a:ea typeface="Proxima Nova"/>
                        <a:cs typeface="Proxima Nova"/>
                        <a:sym typeface="Proxima Nova"/>
                      </a:endParaRPr>
                    </a:p>
                  </a:txBody>
                  <a:tcPr marL="91425" marR="91425" marT="91425" marB="91425">
                    <a:lnL w="19050" cap="flat" cmpd="sng">
                      <a:solidFill>
                        <a:srgbClr val="289FDF"/>
                      </a:solidFill>
                      <a:prstDash val="solid"/>
                      <a:round/>
                      <a:headEnd type="none" w="sm" len="sm"/>
                      <a:tailEnd type="none" w="sm" len="sm"/>
                    </a:lnL>
                    <a:lnR w="19050" cap="flat" cmpd="sng">
                      <a:solidFill>
                        <a:srgbClr val="289FDF"/>
                      </a:solidFill>
                      <a:prstDash val="solid"/>
                      <a:round/>
                      <a:headEnd type="none" w="sm" len="sm"/>
                      <a:tailEnd type="none" w="sm" len="sm"/>
                    </a:lnR>
                    <a:lnT w="19050" cap="flat" cmpd="sng">
                      <a:solidFill>
                        <a:srgbClr val="289FDF"/>
                      </a:solidFill>
                      <a:prstDash val="solid"/>
                      <a:round/>
                      <a:headEnd type="none" w="sm" len="sm"/>
                      <a:tailEnd type="none" w="sm" len="sm"/>
                    </a:lnT>
                    <a:lnB w="19050" cap="flat" cmpd="sng">
                      <a:solidFill>
                        <a:srgbClr val="289FD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380" name="Google Shape;380;p47"/>
          <p:cNvSpPr txBox="1">
            <a:spLocks noGrp="1"/>
          </p:cNvSpPr>
          <p:nvPr>
            <p:ph type="title"/>
          </p:nvPr>
        </p:nvSpPr>
        <p:spPr>
          <a:xfrm>
            <a:off x="311700" y="334100"/>
            <a:ext cx="8520600" cy="13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900">
                <a:solidFill>
                  <a:srgbClr val="FFFFFF"/>
                </a:solidFill>
                <a:latin typeface="Proxima Nova Extrabold"/>
                <a:ea typeface="Proxima Nova Extrabold"/>
                <a:cs typeface="Proxima Nova Extrabold"/>
                <a:sym typeface="Proxima Nova Extrabold"/>
              </a:rPr>
              <a:t>FINANCIAL ANALYSIS: Revenue Assumptions</a:t>
            </a:r>
            <a:endParaRPr>
              <a:solidFill>
                <a:srgbClr val="FFFFFF"/>
              </a:solidFill>
              <a:latin typeface="Proxima Nova Extrabold"/>
              <a:ea typeface="Proxima Nova Extrabold"/>
              <a:cs typeface="Proxima Nova Extrabold"/>
              <a:sym typeface="Proxima Nova Extrabold"/>
            </a:endParaRPr>
          </a:p>
        </p:txBody>
      </p:sp>
      <p:sp>
        <p:nvSpPr>
          <p:cNvPr id="381" name="Google Shape;381;p47"/>
          <p:cNvSpPr txBox="1"/>
          <p:nvPr/>
        </p:nvSpPr>
        <p:spPr>
          <a:xfrm>
            <a:off x="145050" y="4845600"/>
            <a:ext cx="47598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800">
                <a:solidFill>
                  <a:srgbClr val="FFFFFF"/>
                </a:solidFill>
                <a:latin typeface="Roboto"/>
                <a:ea typeface="Roboto"/>
                <a:cs typeface="Roboto"/>
                <a:sym typeface="Roboto"/>
              </a:rPr>
              <a:t> / </a:t>
            </a:r>
            <a:r>
              <a:rPr lang="en" sz="8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cxnSp>
        <p:nvCxnSpPr>
          <p:cNvPr id="382" name="Google Shape;382;p47"/>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383" name="Google Shape;383;p47"/>
          <p:cNvSpPr txBox="1"/>
          <p:nvPr/>
        </p:nvSpPr>
        <p:spPr>
          <a:xfrm>
            <a:off x="8784275" y="4887900"/>
            <a:ext cx="3597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22</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7"/>
        <p:cNvGrpSpPr/>
        <p:nvPr/>
      </p:nvGrpSpPr>
      <p:grpSpPr>
        <a:xfrm>
          <a:off x="0" y="0"/>
          <a:ext cx="0" cy="0"/>
          <a:chOff x="0" y="0"/>
          <a:chExt cx="0" cy="0"/>
        </a:xfrm>
      </p:grpSpPr>
      <p:sp>
        <p:nvSpPr>
          <p:cNvPr id="388" name="Google Shape;388;p48"/>
          <p:cNvSpPr txBox="1">
            <a:spLocks noGrp="1"/>
          </p:cNvSpPr>
          <p:nvPr>
            <p:ph type="title"/>
          </p:nvPr>
        </p:nvSpPr>
        <p:spPr>
          <a:xfrm>
            <a:off x="645450" y="241225"/>
            <a:ext cx="7853100" cy="9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289FDF"/>
                </a:solidFill>
                <a:latin typeface="Proxima Nova Extrabold"/>
                <a:ea typeface="Proxima Nova Extrabold"/>
                <a:cs typeface="Proxima Nova Extrabold"/>
                <a:sym typeface="Proxima Nova Extrabold"/>
              </a:rPr>
              <a:t>Future Opportunities to 5G</a:t>
            </a:r>
            <a:endParaRPr sz="4800">
              <a:solidFill>
                <a:srgbClr val="289FDF"/>
              </a:solidFill>
              <a:latin typeface="Proxima Nova Extrabold"/>
              <a:ea typeface="Proxima Nova Extrabold"/>
              <a:cs typeface="Proxima Nova Extrabold"/>
              <a:sym typeface="Proxima Nova Extrabold"/>
            </a:endParaRPr>
          </a:p>
        </p:txBody>
      </p:sp>
      <p:sp>
        <p:nvSpPr>
          <p:cNvPr id="389" name="Google Shape;389;p48"/>
          <p:cNvSpPr txBox="1">
            <a:spLocks noGrp="1"/>
          </p:cNvSpPr>
          <p:nvPr>
            <p:ph type="body" idx="1"/>
          </p:nvPr>
        </p:nvSpPr>
        <p:spPr>
          <a:xfrm>
            <a:off x="311700" y="128922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Proxima Nova"/>
                <a:ea typeface="Proxima Nova"/>
                <a:cs typeface="Proxima Nova"/>
                <a:sym typeface="Proxima Nova"/>
              </a:rPr>
              <a:t>AT&amp;T</a:t>
            </a:r>
            <a:endParaRPr sz="2400" b="1">
              <a:solidFill>
                <a:srgbClr val="000000"/>
              </a:solidFill>
              <a:latin typeface="Proxima Nova"/>
              <a:ea typeface="Proxima Nova"/>
              <a:cs typeface="Proxima Nova"/>
              <a:sym typeface="Proxima Nova"/>
            </a:endParaRPr>
          </a:p>
          <a:p>
            <a:pPr marL="457200" lvl="0" indent="-349250" algn="l" rtl="0">
              <a:spcBef>
                <a:spcPts val="1600"/>
              </a:spcBef>
              <a:spcAft>
                <a:spcPts val="0"/>
              </a:spcAft>
              <a:buClr>
                <a:srgbClr val="000000"/>
              </a:buClr>
              <a:buSzPts val="1900"/>
              <a:buFont typeface="Proxima Nova"/>
              <a:buChar char="-"/>
            </a:pPr>
            <a:r>
              <a:rPr lang="en" sz="1900" b="1">
                <a:solidFill>
                  <a:srgbClr val="000000"/>
                </a:solidFill>
                <a:latin typeface="Proxima Nova"/>
                <a:ea typeface="Proxima Nova"/>
                <a:cs typeface="Proxima Nova"/>
                <a:sym typeface="Proxima Nova"/>
              </a:rPr>
              <a:t>Expansion from college game days</a:t>
            </a:r>
            <a:endParaRPr sz="1900" b="1">
              <a:solidFill>
                <a:srgbClr val="000000"/>
              </a:solidFill>
              <a:latin typeface="Proxima Nova"/>
              <a:ea typeface="Proxima Nova"/>
              <a:cs typeface="Proxima Nova"/>
              <a:sym typeface="Proxima Nova"/>
            </a:endParaRPr>
          </a:p>
          <a:p>
            <a:pPr marL="914400" lvl="1" indent="-323850" algn="l" rtl="0">
              <a:spcBef>
                <a:spcPts val="0"/>
              </a:spcBef>
              <a:spcAft>
                <a:spcPts val="0"/>
              </a:spcAft>
              <a:buClr>
                <a:srgbClr val="000000"/>
              </a:buClr>
              <a:buSzPts val="1500"/>
              <a:buFont typeface="Proxima Nova"/>
              <a:buChar char="-"/>
            </a:pPr>
            <a:r>
              <a:rPr lang="en" sz="1500" b="1">
                <a:solidFill>
                  <a:srgbClr val="000000"/>
                </a:solidFill>
                <a:latin typeface="Proxima Nova"/>
                <a:ea typeface="Proxima Nova"/>
                <a:cs typeface="Proxima Nova"/>
                <a:sym typeface="Proxima Nova"/>
              </a:rPr>
              <a:t>Professional sports</a:t>
            </a:r>
            <a:endParaRPr sz="1500" b="1">
              <a:solidFill>
                <a:srgbClr val="000000"/>
              </a:solidFill>
              <a:latin typeface="Proxima Nova"/>
              <a:ea typeface="Proxima Nova"/>
              <a:cs typeface="Proxima Nova"/>
              <a:sym typeface="Proxima Nova"/>
            </a:endParaRPr>
          </a:p>
          <a:p>
            <a:pPr marL="914400" lvl="1" indent="-323850" algn="l" rtl="0">
              <a:spcBef>
                <a:spcPts val="0"/>
              </a:spcBef>
              <a:spcAft>
                <a:spcPts val="0"/>
              </a:spcAft>
              <a:buClr>
                <a:srgbClr val="000000"/>
              </a:buClr>
              <a:buSzPts val="1500"/>
              <a:buFont typeface="Proxima Nova"/>
              <a:buChar char="-"/>
            </a:pPr>
            <a:r>
              <a:rPr lang="en" sz="1500" b="1">
                <a:solidFill>
                  <a:srgbClr val="000000"/>
                </a:solidFill>
                <a:latin typeface="Proxima Nova"/>
                <a:ea typeface="Proxima Nova"/>
                <a:cs typeface="Proxima Nova"/>
                <a:sym typeface="Proxima Nova"/>
              </a:rPr>
              <a:t>Music festivals</a:t>
            </a:r>
            <a:endParaRPr sz="1500" b="1">
              <a:solidFill>
                <a:srgbClr val="000000"/>
              </a:solidFill>
              <a:latin typeface="Proxima Nova"/>
              <a:ea typeface="Proxima Nova"/>
              <a:cs typeface="Proxima Nova"/>
              <a:sym typeface="Proxima Nova"/>
            </a:endParaRPr>
          </a:p>
          <a:p>
            <a:pPr marL="914400" lvl="1" indent="-323850" algn="l" rtl="0">
              <a:spcBef>
                <a:spcPts val="0"/>
              </a:spcBef>
              <a:spcAft>
                <a:spcPts val="0"/>
              </a:spcAft>
              <a:buClr>
                <a:srgbClr val="000000"/>
              </a:buClr>
              <a:buSzPts val="1500"/>
              <a:buFont typeface="Proxima Nova"/>
              <a:buChar char="-"/>
            </a:pPr>
            <a:r>
              <a:rPr lang="en" sz="1500" b="1">
                <a:solidFill>
                  <a:srgbClr val="000000"/>
                </a:solidFill>
                <a:latin typeface="Proxima Nova"/>
                <a:ea typeface="Proxima Nova"/>
                <a:cs typeface="Proxima Nova"/>
                <a:sym typeface="Proxima Nova"/>
              </a:rPr>
              <a:t>Concerts</a:t>
            </a:r>
            <a:endParaRPr sz="1500" b="1">
              <a:solidFill>
                <a:srgbClr val="000000"/>
              </a:solidFill>
              <a:latin typeface="Proxima Nova"/>
              <a:ea typeface="Proxima Nova"/>
              <a:cs typeface="Proxima Nova"/>
              <a:sym typeface="Proxima Nova"/>
            </a:endParaRPr>
          </a:p>
          <a:p>
            <a:pPr marL="457200" lvl="0" indent="-349250" algn="l" rtl="0">
              <a:spcBef>
                <a:spcPts val="0"/>
              </a:spcBef>
              <a:spcAft>
                <a:spcPts val="0"/>
              </a:spcAft>
              <a:buClr>
                <a:srgbClr val="000000"/>
              </a:buClr>
              <a:buSzPts val="1900"/>
              <a:buFont typeface="Proxima Nova"/>
              <a:buChar char="-"/>
            </a:pPr>
            <a:r>
              <a:rPr lang="en" sz="1900" b="1">
                <a:solidFill>
                  <a:srgbClr val="000000"/>
                </a:solidFill>
                <a:latin typeface="Proxima Nova"/>
                <a:ea typeface="Proxima Nova"/>
                <a:cs typeface="Proxima Nova"/>
                <a:sym typeface="Proxima Nova"/>
              </a:rPr>
              <a:t>Dynamic opportunities for 5G capable screens</a:t>
            </a:r>
            <a:endParaRPr sz="1900" b="1">
              <a:solidFill>
                <a:srgbClr val="000000"/>
              </a:solidFill>
              <a:latin typeface="Proxima Nova"/>
              <a:ea typeface="Proxima Nova"/>
              <a:cs typeface="Proxima Nova"/>
              <a:sym typeface="Proxima Nova"/>
            </a:endParaRPr>
          </a:p>
          <a:p>
            <a:pPr marL="0" lvl="0" indent="0" algn="l" rtl="0">
              <a:spcBef>
                <a:spcPts val="1600"/>
              </a:spcBef>
              <a:spcAft>
                <a:spcPts val="1600"/>
              </a:spcAft>
              <a:buNone/>
            </a:pPr>
            <a:endParaRPr sz="1900" b="1">
              <a:solidFill>
                <a:srgbClr val="000000"/>
              </a:solidFill>
              <a:latin typeface="Proxima Nova"/>
              <a:ea typeface="Proxima Nova"/>
              <a:cs typeface="Proxima Nova"/>
              <a:sym typeface="Proxima Nova"/>
            </a:endParaRPr>
          </a:p>
        </p:txBody>
      </p:sp>
      <p:sp>
        <p:nvSpPr>
          <p:cNvPr id="390" name="Google Shape;390;p48"/>
          <p:cNvSpPr txBox="1">
            <a:spLocks noGrp="1"/>
          </p:cNvSpPr>
          <p:nvPr>
            <p:ph type="body" idx="1"/>
          </p:nvPr>
        </p:nvSpPr>
        <p:spPr>
          <a:xfrm>
            <a:off x="4635000" y="128922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Proxima Nova"/>
                <a:ea typeface="Proxima Nova"/>
                <a:cs typeface="Proxima Nova"/>
                <a:sym typeface="Proxima Nova"/>
              </a:rPr>
              <a:t>Mizzou</a:t>
            </a:r>
            <a:endParaRPr sz="2400" b="1">
              <a:solidFill>
                <a:srgbClr val="000000"/>
              </a:solidFill>
              <a:latin typeface="Proxima Nova"/>
              <a:ea typeface="Proxima Nova"/>
              <a:cs typeface="Proxima Nova"/>
              <a:sym typeface="Proxima Nova"/>
            </a:endParaRPr>
          </a:p>
          <a:p>
            <a:pPr marL="457200" lvl="0" indent="-349250" algn="l" rtl="0">
              <a:spcBef>
                <a:spcPts val="1600"/>
              </a:spcBef>
              <a:spcAft>
                <a:spcPts val="0"/>
              </a:spcAft>
              <a:buClr>
                <a:srgbClr val="000000"/>
              </a:buClr>
              <a:buSzPts val="1900"/>
              <a:buFont typeface="Proxima Nova"/>
              <a:buChar char="-"/>
            </a:pPr>
            <a:r>
              <a:rPr lang="en" sz="1900" b="1">
                <a:solidFill>
                  <a:srgbClr val="000000"/>
                </a:solidFill>
                <a:latin typeface="Proxima Nova"/>
                <a:ea typeface="Proxima Nova"/>
                <a:cs typeface="Proxima Nova"/>
                <a:sym typeface="Proxima Nova"/>
              </a:rPr>
              <a:t>Not just for football</a:t>
            </a:r>
            <a:endParaRPr sz="1900" b="1">
              <a:solidFill>
                <a:srgbClr val="000000"/>
              </a:solidFill>
              <a:latin typeface="Proxima Nova"/>
              <a:ea typeface="Proxima Nova"/>
              <a:cs typeface="Proxima Nova"/>
              <a:sym typeface="Proxima Nova"/>
            </a:endParaRPr>
          </a:p>
          <a:p>
            <a:pPr marL="914400" lvl="1" indent="-323850" algn="l" rtl="0">
              <a:spcBef>
                <a:spcPts val="0"/>
              </a:spcBef>
              <a:spcAft>
                <a:spcPts val="0"/>
              </a:spcAft>
              <a:buClr>
                <a:srgbClr val="000000"/>
              </a:buClr>
              <a:buSzPts val="1500"/>
              <a:buFont typeface="Proxima Nova"/>
              <a:buChar char="-"/>
            </a:pPr>
            <a:r>
              <a:rPr lang="en" sz="1500" b="1">
                <a:solidFill>
                  <a:srgbClr val="000000"/>
                </a:solidFill>
                <a:latin typeface="Proxima Nova"/>
                <a:ea typeface="Proxima Nova"/>
                <a:cs typeface="Proxima Nova"/>
                <a:sym typeface="Proxima Nova"/>
              </a:rPr>
              <a:t>Mizzou Arena</a:t>
            </a:r>
            <a:endParaRPr sz="1500" b="1">
              <a:solidFill>
                <a:srgbClr val="000000"/>
              </a:solidFill>
              <a:latin typeface="Proxima Nova"/>
              <a:ea typeface="Proxima Nova"/>
              <a:cs typeface="Proxima Nova"/>
              <a:sym typeface="Proxima Nova"/>
            </a:endParaRPr>
          </a:p>
          <a:p>
            <a:pPr marL="914400" lvl="1" indent="-323850" algn="l" rtl="0">
              <a:spcBef>
                <a:spcPts val="0"/>
              </a:spcBef>
              <a:spcAft>
                <a:spcPts val="0"/>
              </a:spcAft>
              <a:buClr>
                <a:srgbClr val="000000"/>
              </a:buClr>
              <a:buSzPts val="1500"/>
              <a:buFont typeface="Proxima Nova"/>
              <a:buChar char="-"/>
            </a:pPr>
            <a:r>
              <a:rPr lang="en" sz="1500" b="1">
                <a:solidFill>
                  <a:srgbClr val="000000"/>
                </a:solidFill>
                <a:latin typeface="Proxima Nova"/>
                <a:ea typeface="Proxima Nova"/>
                <a:cs typeface="Proxima Nova"/>
                <a:sym typeface="Proxima Nova"/>
              </a:rPr>
              <a:t>Tiger Walk</a:t>
            </a:r>
            <a:endParaRPr sz="1500" b="1">
              <a:solidFill>
                <a:srgbClr val="000000"/>
              </a:solidFill>
              <a:latin typeface="Proxima Nova"/>
              <a:ea typeface="Proxima Nova"/>
              <a:cs typeface="Proxima Nova"/>
              <a:sym typeface="Proxima Nova"/>
            </a:endParaRPr>
          </a:p>
          <a:p>
            <a:pPr marL="914400" lvl="1" indent="-323850" algn="l" rtl="0">
              <a:spcBef>
                <a:spcPts val="0"/>
              </a:spcBef>
              <a:spcAft>
                <a:spcPts val="0"/>
              </a:spcAft>
              <a:buClr>
                <a:srgbClr val="000000"/>
              </a:buClr>
              <a:buSzPts val="1500"/>
              <a:buFont typeface="Proxima Nova"/>
              <a:buChar char="-"/>
            </a:pPr>
            <a:r>
              <a:rPr lang="en" sz="1500" b="1">
                <a:solidFill>
                  <a:srgbClr val="000000"/>
                </a:solidFill>
                <a:latin typeface="Proxima Nova"/>
                <a:ea typeface="Proxima Nova"/>
                <a:cs typeface="Proxima Nova"/>
                <a:sym typeface="Proxima Nova"/>
              </a:rPr>
              <a:t>Senior Send-off</a:t>
            </a:r>
            <a:endParaRPr sz="1500" b="1">
              <a:solidFill>
                <a:srgbClr val="000000"/>
              </a:solidFill>
              <a:latin typeface="Proxima Nova"/>
              <a:ea typeface="Proxima Nova"/>
              <a:cs typeface="Proxima Nova"/>
              <a:sym typeface="Proxima Nova"/>
            </a:endParaRPr>
          </a:p>
          <a:p>
            <a:pPr marL="914400" lvl="1" indent="-323850" algn="l" rtl="0">
              <a:spcBef>
                <a:spcPts val="0"/>
              </a:spcBef>
              <a:spcAft>
                <a:spcPts val="0"/>
              </a:spcAft>
              <a:buClr>
                <a:srgbClr val="000000"/>
              </a:buClr>
              <a:buSzPts val="1500"/>
              <a:buFont typeface="Proxima Nova"/>
              <a:buChar char="-"/>
            </a:pPr>
            <a:r>
              <a:rPr lang="en" sz="1500" b="1">
                <a:solidFill>
                  <a:srgbClr val="000000"/>
                </a:solidFill>
                <a:latin typeface="Proxima Nova"/>
                <a:ea typeface="Proxima Nova"/>
                <a:cs typeface="Proxima Nova"/>
                <a:sym typeface="Proxima Nova"/>
              </a:rPr>
              <a:t>Homecoming</a:t>
            </a:r>
            <a:endParaRPr sz="1500" b="1">
              <a:solidFill>
                <a:srgbClr val="000000"/>
              </a:solidFill>
              <a:latin typeface="Proxima Nova"/>
              <a:ea typeface="Proxima Nova"/>
              <a:cs typeface="Proxima Nova"/>
              <a:sym typeface="Proxima Nova"/>
            </a:endParaRPr>
          </a:p>
          <a:p>
            <a:pPr marL="457200" lvl="0" indent="-349250" algn="l" rtl="0">
              <a:spcBef>
                <a:spcPts val="0"/>
              </a:spcBef>
              <a:spcAft>
                <a:spcPts val="0"/>
              </a:spcAft>
              <a:buClr>
                <a:srgbClr val="000000"/>
              </a:buClr>
              <a:buSzPts val="1900"/>
              <a:buFont typeface="Proxima Nova"/>
              <a:buChar char="-"/>
            </a:pPr>
            <a:r>
              <a:rPr lang="en" sz="1900" b="1">
                <a:solidFill>
                  <a:srgbClr val="000000"/>
                </a:solidFill>
                <a:latin typeface="Proxima Nova"/>
                <a:ea typeface="Proxima Nova"/>
                <a:cs typeface="Proxima Nova"/>
                <a:sym typeface="Proxima Nova"/>
              </a:rPr>
              <a:t>Community wide tradition</a:t>
            </a:r>
            <a:endParaRPr sz="1900" b="1">
              <a:solidFill>
                <a:srgbClr val="000000"/>
              </a:solidFill>
              <a:latin typeface="Proxima Nova"/>
              <a:ea typeface="Proxima Nova"/>
              <a:cs typeface="Proxima Nova"/>
              <a:sym typeface="Proxima Nova"/>
            </a:endParaRPr>
          </a:p>
          <a:p>
            <a:pPr marL="914400" lvl="1" indent="-323850" algn="l" rtl="0">
              <a:spcBef>
                <a:spcPts val="0"/>
              </a:spcBef>
              <a:spcAft>
                <a:spcPts val="0"/>
              </a:spcAft>
              <a:buClr>
                <a:srgbClr val="000000"/>
              </a:buClr>
              <a:buSzPts val="1500"/>
              <a:buFont typeface="Proxima Nova"/>
              <a:buChar char="-"/>
            </a:pPr>
            <a:r>
              <a:rPr lang="en" sz="1500" b="1">
                <a:solidFill>
                  <a:srgbClr val="000000"/>
                </a:solidFill>
                <a:latin typeface="Proxima Nova"/>
                <a:ea typeface="Proxima Nova"/>
                <a:cs typeface="Proxima Nova"/>
                <a:sym typeface="Proxima Nova"/>
              </a:rPr>
              <a:t>True/False Film Festival</a:t>
            </a:r>
            <a:endParaRPr sz="1500" b="1">
              <a:solidFill>
                <a:srgbClr val="000000"/>
              </a:solidFill>
              <a:latin typeface="Proxima Nova"/>
              <a:ea typeface="Proxima Nova"/>
              <a:cs typeface="Proxima Nova"/>
              <a:sym typeface="Proxima Nova"/>
            </a:endParaRPr>
          </a:p>
          <a:p>
            <a:pPr marL="457200" lvl="0" indent="-349250" algn="l" rtl="0">
              <a:spcBef>
                <a:spcPts val="0"/>
              </a:spcBef>
              <a:spcAft>
                <a:spcPts val="0"/>
              </a:spcAft>
              <a:buClr>
                <a:srgbClr val="000000"/>
              </a:buClr>
              <a:buSzPts val="1900"/>
              <a:buFont typeface="Proxima Nova"/>
              <a:buChar char="-"/>
            </a:pPr>
            <a:r>
              <a:rPr lang="en" sz="1900" b="1">
                <a:solidFill>
                  <a:srgbClr val="000000"/>
                </a:solidFill>
                <a:latin typeface="Proxima Nova"/>
                <a:ea typeface="Proxima Nova"/>
                <a:cs typeface="Proxima Nova"/>
                <a:sym typeface="Proxima Nova"/>
              </a:rPr>
              <a:t>Expansion of mmWave implementation</a:t>
            </a:r>
            <a:endParaRPr sz="1900" b="1">
              <a:solidFill>
                <a:srgbClr val="000000"/>
              </a:solidFill>
              <a:latin typeface="Proxima Nova"/>
              <a:ea typeface="Proxima Nova"/>
              <a:cs typeface="Proxima Nova"/>
              <a:sym typeface="Proxima Nova"/>
            </a:endParaRPr>
          </a:p>
          <a:p>
            <a:pPr marL="457200" lvl="0" indent="0" algn="l" rtl="0">
              <a:spcBef>
                <a:spcPts val="1600"/>
              </a:spcBef>
              <a:spcAft>
                <a:spcPts val="1600"/>
              </a:spcAft>
              <a:buNone/>
            </a:pPr>
            <a:endParaRPr sz="1900" b="1">
              <a:solidFill>
                <a:srgbClr val="000000"/>
              </a:solidFill>
              <a:latin typeface="Proxima Nova"/>
              <a:ea typeface="Proxima Nova"/>
              <a:cs typeface="Proxima Nova"/>
              <a:sym typeface="Proxima Nova"/>
            </a:endParaRPr>
          </a:p>
        </p:txBody>
      </p:sp>
      <p:cxnSp>
        <p:nvCxnSpPr>
          <p:cNvPr id="391" name="Google Shape;391;p48"/>
          <p:cNvCxnSpPr/>
          <p:nvPr/>
        </p:nvCxnSpPr>
        <p:spPr>
          <a:xfrm>
            <a:off x="374700" y="1804025"/>
            <a:ext cx="3900300" cy="2400"/>
          </a:xfrm>
          <a:prstGeom prst="straightConnector1">
            <a:avLst/>
          </a:prstGeom>
          <a:noFill/>
          <a:ln w="28575" cap="flat" cmpd="sng">
            <a:solidFill>
              <a:srgbClr val="000000"/>
            </a:solidFill>
            <a:prstDash val="solid"/>
            <a:round/>
            <a:headEnd type="none" w="med" len="med"/>
            <a:tailEnd type="none" w="med" len="med"/>
          </a:ln>
        </p:spPr>
      </p:cxnSp>
      <p:cxnSp>
        <p:nvCxnSpPr>
          <p:cNvPr id="392" name="Google Shape;392;p48"/>
          <p:cNvCxnSpPr/>
          <p:nvPr/>
        </p:nvCxnSpPr>
        <p:spPr>
          <a:xfrm>
            <a:off x="4729550" y="1804025"/>
            <a:ext cx="3900300" cy="2400"/>
          </a:xfrm>
          <a:prstGeom prst="straightConnector1">
            <a:avLst/>
          </a:prstGeom>
          <a:noFill/>
          <a:ln w="28575" cap="flat" cmpd="sng">
            <a:solidFill>
              <a:srgbClr val="000000"/>
            </a:solidFill>
            <a:prstDash val="solid"/>
            <a:round/>
            <a:headEnd type="none" w="med" len="med"/>
            <a:tailEnd type="none" w="med" len="med"/>
          </a:ln>
        </p:spPr>
      </p:cxnSp>
      <p:cxnSp>
        <p:nvCxnSpPr>
          <p:cNvPr id="393" name="Google Shape;393;p48"/>
          <p:cNvCxnSpPr/>
          <p:nvPr/>
        </p:nvCxnSpPr>
        <p:spPr>
          <a:xfrm rot="10800000" flipH="1">
            <a:off x="145050" y="4845000"/>
            <a:ext cx="8881800" cy="600"/>
          </a:xfrm>
          <a:prstGeom prst="straightConnector1">
            <a:avLst/>
          </a:prstGeom>
          <a:noFill/>
          <a:ln w="9525" cap="flat" cmpd="sng">
            <a:solidFill>
              <a:schemeClr val="dk1"/>
            </a:solidFill>
            <a:prstDash val="solid"/>
            <a:round/>
            <a:headEnd type="none" w="med" len="med"/>
            <a:tailEnd type="none" w="med" len="med"/>
          </a:ln>
        </p:spPr>
      </p:cxnSp>
      <p:sp>
        <p:nvSpPr>
          <p:cNvPr id="394" name="Google Shape;394;p48"/>
          <p:cNvSpPr txBox="1"/>
          <p:nvPr/>
        </p:nvSpPr>
        <p:spPr>
          <a:xfrm>
            <a:off x="93850" y="4835100"/>
            <a:ext cx="50412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Reimagining the Game Day Experience / May 05, 2020 </a:t>
            </a:r>
            <a:r>
              <a:rPr lang="en" sz="800">
                <a:latin typeface="Roboto"/>
                <a:ea typeface="Roboto"/>
                <a:cs typeface="Roboto"/>
                <a:sym typeface="Roboto"/>
              </a:rPr>
              <a:t> / </a:t>
            </a:r>
            <a:r>
              <a:rPr lang="en" sz="800" b="1">
                <a:latin typeface="Roboto"/>
                <a:ea typeface="Roboto"/>
                <a:cs typeface="Roboto"/>
                <a:sym typeface="Roboto"/>
              </a:rPr>
              <a:t>Ⓒ </a:t>
            </a:r>
            <a:r>
              <a:rPr lang="en" sz="600"/>
              <a:t> 2020 AT&amp;T Intellectual Property - AT&amp;T Proprietary (Internal Use Only) </a:t>
            </a:r>
            <a:r>
              <a:rPr lang="en" sz="600">
                <a:solidFill>
                  <a:srgbClr val="F1B82D"/>
                </a:solidFill>
              </a:rPr>
              <a:t> </a:t>
            </a:r>
            <a:r>
              <a:rPr lang="en" sz="600">
                <a:solidFill>
                  <a:srgbClr val="289FDF"/>
                </a:solidFill>
              </a:rPr>
              <a:t>  </a:t>
            </a:r>
            <a:endParaRPr sz="600">
              <a:solidFill>
                <a:srgbClr val="289FDF"/>
              </a:solidFill>
            </a:endParaRPr>
          </a:p>
        </p:txBody>
      </p:sp>
      <p:pic>
        <p:nvPicPr>
          <p:cNvPr id="395" name="Google Shape;395;p48"/>
          <p:cNvPicPr preferRelativeResize="0"/>
          <p:nvPr/>
        </p:nvPicPr>
        <p:blipFill>
          <a:blip r:embed="rId3">
            <a:alphaModFix/>
          </a:blip>
          <a:stretch>
            <a:fillRect/>
          </a:stretch>
        </p:blipFill>
        <p:spPr>
          <a:xfrm>
            <a:off x="8271025" y="4874538"/>
            <a:ext cx="513252" cy="229525"/>
          </a:xfrm>
          <a:prstGeom prst="rect">
            <a:avLst/>
          </a:prstGeom>
          <a:noFill/>
          <a:ln>
            <a:noFill/>
          </a:ln>
        </p:spPr>
      </p:pic>
      <p:sp>
        <p:nvSpPr>
          <p:cNvPr id="396" name="Google Shape;396;p48"/>
          <p:cNvSpPr txBox="1"/>
          <p:nvPr/>
        </p:nvSpPr>
        <p:spPr>
          <a:xfrm>
            <a:off x="8784275" y="4887900"/>
            <a:ext cx="3597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23</a:t>
            </a:r>
            <a:endParaRPr sz="9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0"/>
        <p:cNvGrpSpPr/>
        <p:nvPr/>
      </p:nvGrpSpPr>
      <p:grpSpPr>
        <a:xfrm>
          <a:off x="0" y="0"/>
          <a:ext cx="0" cy="0"/>
          <a:chOff x="0" y="0"/>
          <a:chExt cx="0" cy="0"/>
        </a:xfrm>
      </p:grpSpPr>
      <p:pic>
        <p:nvPicPr>
          <p:cNvPr id="401" name="Google Shape;401;p49"/>
          <p:cNvPicPr preferRelativeResize="0"/>
          <p:nvPr/>
        </p:nvPicPr>
        <p:blipFill>
          <a:blip r:embed="rId3">
            <a:alphaModFix/>
          </a:blip>
          <a:stretch>
            <a:fillRect/>
          </a:stretch>
        </p:blipFill>
        <p:spPr>
          <a:xfrm>
            <a:off x="-1" y="0"/>
            <a:ext cx="9144001" cy="5143500"/>
          </a:xfrm>
          <a:prstGeom prst="rect">
            <a:avLst/>
          </a:prstGeom>
          <a:noFill/>
          <a:ln>
            <a:noFill/>
          </a:ln>
        </p:spPr>
      </p:pic>
      <p:pic>
        <p:nvPicPr>
          <p:cNvPr id="402" name="Google Shape;402;p49"/>
          <p:cNvPicPr preferRelativeResize="0"/>
          <p:nvPr/>
        </p:nvPicPr>
        <p:blipFill>
          <a:blip r:embed="rId4">
            <a:alphaModFix/>
          </a:blip>
          <a:stretch>
            <a:fillRect/>
          </a:stretch>
        </p:blipFill>
        <p:spPr>
          <a:xfrm>
            <a:off x="1311325" y="0"/>
            <a:ext cx="6521350" cy="5143512"/>
          </a:xfrm>
          <a:prstGeom prst="rect">
            <a:avLst/>
          </a:prstGeom>
          <a:noFill/>
          <a:ln>
            <a:noFill/>
          </a:ln>
        </p:spPr>
      </p:pic>
      <p:sp>
        <p:nvSpPr>
          <p:cNvPr id="403" name="Google Shape;403;p49"/>
          <p:cNvSpPr txBox="1"/>
          <p:nvPr/>
        </p:nvSpPr>
        <p:spPr>
          <a:xfrm>
            <a:off x="8784275" y="4887900"/>
            <a:ext cx="3597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24</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50"/>
          <p:cNvPicPr preferRelativeResize="0"/>
          <p:nvPr/>
        </p:nvPicPr>
        <p:blipFill>
          <a:blip r:embed="rId3">
            <a:alphaModFix/>
          </a:blip>
          <a:stretch>
            <a:fillRect/>
          </a:stretch>
        </p:blipFill>
        <p:spPr>
          <a:xfrm>
            <a:off x="8179225" y="4834200"/>
            <a:ext cx="699777" cy="294900"/>
          </a:xfrm>
          <a:prstGeom prst="rect">
            <a:avLst/>
          </a:prstGeom>
          <a:noFill/>
          <a:ln>
            <a:noFill/>
          </a:ln>
        </p:spPr>
      </p:pic>
      <p:sp>
        <p:nvSpPr>
          <p:cNvPr id="409" name="Google Shape;409;p50"/>
          <p:cNvSpPr txBox="1">
            <a:spLocks noGrp="1"/>
          </p:cNvSpPr>
          <p:nvPr>
            <p:ph type="title"/>
          </p:nvPr>
        </p:nvSpPr>
        <p:spPr>
          <a:xfrm>
            <a:off x="563350" y="371625"/>
            <a:ext cx="3411000" cy="8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FFFFFF"/>
                </a:solidFill>
                <a:latin typeface="Proxima Nova Extrabold"/>
                <a:ea typeface="Proxima Nova Extrabold"/>
                <a:cs typeface="Proxima Nova Extrabold"/>
                <a:sym typeface="Proxima Nova Extrabold"/>
              </a:rPr>
              <a:t>Next Steps</a:t>
            </a:r>
            <a:endParaRPr sz="4800">
              <a:solidFill>
                <a:srgbClr val="FFFFFF"/>
              </a:solidFill>
              <a:latin typeface="Proxima Nova Extrabold"/>
              <a:ea typeface="Proxima Nova Extrabold"/>
              <a:cs typeface="Proxima Nova Extrabold"/>
              <a:sym typeface="Proxima Nova Extrabold"/>
            </a:endParaRPr>
          </a:p>
        </p:txBody>
      </p:sp>
      <p:sp>
        <p:nvSpPr>
          <p:cNvPr id="410" name="Google Shape;410;p50"/>
          <p:cNvSpPr txBox="1">
            <a:spLocks noGrp="1"/>
          </p:cNvSpPr>
          <p:nvPr>
            <p:ph type="body" idx="1"/>
          </p:nvPr>
        </p:nvSpPr>
        <p:spPr>
          <a:xfrm>
            <a:off x="311700" y="1236375"/>
            <a:ext cx="8520600" cy="3416400"/>
          </a:xfrm>
          <a:prstGeom prst="rect">
            <a:avLst/>
          </a:prstGeom>
        </p:spPr>
        <p:txBody>
          <a:bodyPr spcFirstLastPara="1" wrap="square" lIns="91425" tIns="91425" rIns="91425" bIns="91425" anchor="t" anchorCtr="0">
            <a:noAutofit/>
          </a:bodyPr>
          <a:lstStyle/>
          <a:p>
            <a:pPr marL="457200" lvl="0" indent="-381000" algn="l" rtl="0">
              <a:lnSpc>
                <a:spcPct val="125454"/>
              </a:lnSpc>
              <a:spcBef>
                <a:spcPts val="0"/>
              </a:spcBef>
              <a:spcAft>
                <a:spcPts val="0"/>
              </a:spcAft>
              <a:buClr>
                <a:schemeClr val="lt1"/>
              </a:buClr>
              <a:buSzPts val="2400"/>
              <a:buFont typeface="Proxima Nova"/>
              <a:buChar char="●"/>
            </a:pPr>
            <a:r>
              <a:rPr lang="en" sz="2400" b="1">
                <a:solidFill>
                  <a:srgbClr val="FFFFFF"/>
                </a:solidFill>
                <a:latin typeface="Proxima Nova"/>
                <a:ea typeface="Proxima Nova"/>
                <a:cs typeface="Proxima Nova"/>
                <a:sym typeface="Proxima Nova"/>
              </a:rPr>
              <a:t>Continued research to specify what 5G experiences our target audience would want to see in the Show Me Mobile</a:t>
            </a:r>
            <a:endParaRPr sz="2400" b="1">
              <a:solidFill>
                <a:srgbClr val="FFFFFF"/>
              </a:solidFill>
              <a:latin typeface="Proxima Nova"/>
              <a:ea typeface="Proxima Nova"/>
              <a:cs typeface="Proxima Nova"/>
              <a:sym typeface="Proxima Nova"/>
            </a:endParaRPr>
          </a:p>
          <a:p>
            <a:pPr marL="457200" lvl="0" indent="-381000" algn="l" rtl="0">
              <a:lnSpc>
                <a:spcPct val="125454"/>
              </a:lnSpc>
              <a:spcBef>
                <a:spcPts val="0"/>
              </a:spcBef>
              <a:spcAft>
                <a:spcPts val="0"/>
              </a:spcAft>
              <a:buClr>
                <a:schemeClr val="lt1"/>
              </a:buClr>
              <a:buSzPts val="2400"/>
              <a:buFont typeface="Proxima Nova"/>
              <a:buChar char="●"/>
            </a:pPr>
            <a:r>
              <a:rPr lang="en" sz="2400" b="1">
                <a:solidFill>
                  <a:srgbClr val="FFFFFF"/>
                </a:solidFill>
                <a:latin typeface="Proxima Nova"/>
                <a:ea typeface="Proxima Nova"/>
                <a:cs typeface="Proxima Nova"/>
                <a:sym typeface="Proxima Nova"/>
              </a:rPr>
              <a:t>Finalize features on the app</a:t>
            </a:r>
            <a:endParaRPr sz="2400" b="1">
              <a:solidFill>
                <a:srgbClr val="FFFFFF"/>
              </a:solidFill>
              <a:latin typeface="Proxima Nova"/>
              <a:ea typeface="Proxima Nova"/>
              <a:cs typeface="Proxima Nova"/>
              <a:sym typeface="Proxima Nova"/>
            </a:endParaRPr>
          </a:p>
          <a:p>
            <a:pPr marL="457200" lvl="0" indent="-381000" algn="l" rtl="0">
              <a:lnSpc>
                <a:spcPct val="125454"/>
              </a:lnSpc>
              <a:spcBef>
                <a:spcPts val="0"/>
              </a:spcBef>
              <a:spcAft>
                <a:spcPts val="0"/>
              </a:spcAft>
              <a:buClr>
                <a:schemeClr val="lt1"/>
              </a:buClr>
              <a:buSzPts val="2400"/>
              <a:buFont typeface="Proxima Nova"/>
              <a:buChar char="●"/>
            </a:pPr>
            <a:r>
              <a:rPr lang="en" sz="2400" b="1">
                <a:solidFill>
                  <a:srgbClr val="FFFFFF"/>
                </a:solidFill>
                <a:latin typeface="Proxima Nova"/>
                <a:ea typeface="Proxima Nova"/>
                <a:cs typeface="Proxima Nova"/>
                <a:sym typeface="Proxima Nova"/>
              </a:rPr>
              <a:t>Design app UI</a:t>
            </a:r>
            <a:endParaRPr sz="2400" b="1">
              <a:solidFill>
                <a:srgbClr val="FFFFFF"/>
              </a:solidFill>
              <a:latin typeface="Proxima Nova"/>
              <a:ea typeface="Proxima Nova"/>
              <a:cs typeface="Proxima Nova"/>
              <a:sym typeface="Proxima Nova"/>
            </a:endParaRPr>
          </a:p>
          <a:p>
            <a:pPr marL="457200" lvl="0" indent="-381000" algn="l" rtl="0">
              <a:lnSpc>
                <a:spcPct val="125454"/>
              </a:lnSpc>
              <a:spcBef>
                <a:spcPts val="0"/>
              </a:spcBef>
              <a:spcAft>
                <a:spcPts val="0"/>
              </a:spcAft>
              <a:buClr>
                <a:schemeClr val="lt1"/>
              </a:buClr>
              <a:buSzPts val="2400"/>
              <a:buFont typeface="Proxima Nova"/>
              <a:buChar char="●"/>
            </a:pPr>
            <a:r>
              <a:rPr lang="en" sz="2400" b="1">
                <a:solidFill>
                  <a:srgbClr val="FFFFFF"/>
                </a:solidFill>
                <a:latin typeface="Proxima Nova"/>
                <a:ea typeface="Proxima Nova"/>
                <a:cs typeface="Proxima Nova"/>
                <a:sym typeface="Proxima Nova"/>
              </a:rPr>
              <a:t>Facilitate conversations between Mizzou and AT&amp;T to begin cost negotiations</a:t>
            </a:r>
            <a:endParaRPr sz="2400" b="1">
              <a:solidFill>
                <a:srgbClr val="FFFFFF"/>
              </a:solidFill>
              <a:latin typeface="Proxima Nova"/>
              <a:ea typeface="Proxima Nova"/>
              <a:cs typeface="Proxima Nova"/>
              <a:sym typeface="Proxima Nova"/>
            </a:endParaRPr>
          </a:p>
          <a:p>
            <a:pPr marL="457200" lvl="0" indent="0" algn="l" rtl="0">
              <a:spcBef>
                <a:spcPts val="0"/>
              </a:spcBef>
              <a:spcAft>
                <a:spcPts val="1600"/>
              </a:spcAft>
              <a:buNone/>
            </a:pPr>
            <a:endParaRPr sz="2400" b="1">
              <a:solidFill>
                <a:schemeClr val="lt1"/>
              </a:solidFill>
              <a:latin typeface="Proxima Nova"/>
              <a:ea typeface="Proxima Nova"/>
              <a:cs typeface="Proxima Nova"/>
              <a:sym typeface="Proxima Nova"/>
            </a:endParaRPr>
          </a:p>
        </p:txBody>
      </p:sp>
      <p:cxnSp>
        <p:nvCxnSpPr>
          <p:cNvPr id="411" name="Google Shape;411;p50"/>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412" name="Google Shape;412;p50"/>
          <p:cNvSpPr txBox="1"/>
          <p:nvPr/>
        </p:nvSpPr>
        <p:spPr>
          <a:xfrm>
            <a:off x="145050" y="4845600"/>
            <a:ext cx="47598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800">
                <a:solidFill>
                  <a:srgbClr val="FFFFFF"/>
                </a:solidFill>
                <a:latin typeface="Roboto"/>
                <a:ea typeface="Roboto"/>
                <a:cs typeface="Roboto"/>
                <a:sym typeface="Roboto"/>
              </a:rPr>
              <a:t> / </a:t>
            </a:r>
            <a:r>
              <a:rPr lang="en" sz="8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sp>
        <p:nvSpPr>
          <p:cNvPr id="413" name="Google Shape;413;p50"/>
          <p:cNvSpPr txBox="1"/>
          <p:nvPr/>
        </p:nvSpPr>
        <p:spPr>
          <a:xfrm>
            <a:off x="8784275" y="4887900"/>
            <a:ext cx="3597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25</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1"/>
          <p:cNvSpPr/>
          <p:nvPr/>
        </p:nvSpPr>
        <p:spPr>
          <a:xfrm>
            <a:off x="548700" y="1096775"/>
            <a:ext cx="3692100" cy="1598100"/>
          </a:xfrm>
          <a:prstGeom prst="wedgeRectCallout">
            <a:avLst>
              <a:gd name="adj1" fmla="val -20833"/>
              <a:gd name="adj2" fmla="val 6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1"/>
          <p:cNvSpPr/>
          <p:nvPr/>
        </p:nvSpPr>
        <p:spPr>
          <a:xfrm>
            <a:off x="3112625" y="2298475"/>
            <a:ext cx="2581500" cy="1598100"/>
          </a:xfrm>
          <a:prstGeom prst="wedgeRectCallout">
            <a:avLst>
              <a:gd name="adj1" fmla="val -20833"/>
              <a:gd name="adj2" fmla="val 62500"/>
            </a:avLst>
          </a:prstGeom>
          <a:solidFill>
            <a:srgbClr val="FFFFFF"/>
          </a:solidFill>
          <a:ln w="28575" cap="flat" cmpd="sng">
            <a:solidFill>
              <a:srgbClr val="289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1"/>
          <p:cNvSpPr txBox="1">
            <a:spLocks noGrp="1"/>
          </p:cNvSpPr>
          <p:nvPr>
            <p:ph type="title"/>
          </p:nvPr>
        </p:nvSpPr>
        <p:spPr>
          <a:xfrm>
            <a:off x="2130300" y="298175"/>
            <a:ext cx="4944600" cy="798600"/>
          </a:xfrm>
          <a:prstGeom prst="rect">
            <a:avLst/>
          </a:prstGeom>
        </p:spPr>
        <p:txBody>
          <a:bodyPr spcFirstLastPara="1" wrap="square" lIns="91425" tIns="91425" rIns="91425" bIns="91425" anchor="t" anchorCtr="0">
            <a:noAutofit/>
          </a:bodyPr>
          <a:lstStyle/>
          <a:p>
            <a:pPr marL="457200" lvl="0" indent="0" algn="l" rtl="0">
              <a:lnSpc>
                <a:spcPct val="65000"/>
              </a:lnSpc>
              <a:spcBef>
                <a:spcPts val="0"/>
              </a:spcBef>
              <a:spcAft>
                <a:spcPts val="0"/>
              </a:spcAft>
              <a:buNone/>
            </a:pPr>
            <a:r>
              <a:rPr lang="en" sz="6000">
                <a:solidFill>
                  <a:srgbClr val="FFFFFF"/>
                </a:solidFill>
                <a:latin typeface="Proxima Nova Extrabold"/>
                <a:ea typeface="Proxima Nova Extrabold"/>
                <a:cs typeface="Proxima Nova Extrabold"/>
                <a:sym typeface="Proxima Nova Extrabold"/>
              </a:rPr>
              <a:t>LEARNINGS</a:t>
            </a:r>
            <a:endParaRPr sz="6000">
              <a:solidFill>
                <a:srgbClr val="FFFFFF"/>
              </a:solidFill>
              <a:latin typeface="Proxima Nova Extrabold"/>
              <a:ea typeface="Proxima Nova Extrabold"/>
              <a:cs typeface="Proxima Nova Extrabold"/>
              <a:sym typeface="Proxima Nova Extrabold"/>
            </a:endParaRPr>
          </a:p>
        </p:txBody>
      </p:sp>
      <p:sp>
        <p:nvSpPr>
          <p:cNvPr id="421" name="Google Shape;421;p51"/>
          <p:cNvSpPr/>
          <p:nvPr/>
        </p:nvSpPr>
        <p:spPr>
          <a:xfrm>
            <a:off x="5278500" y="3115900"/>
            <a:ext cx="3345900" cy="1539300"/>
          </a:xfrm>
          <a:prstGeom prst="wedgeRectCallout">
            <a:avLst>
              <a:gd name="adj1" fmla="val -20833"/>
              <a:gd name="adj2" fmla="val 62500"/>
            </a:avLst>
          </a:prstGeom>
          <a:solidFill>
            <a:srgbClr val="FFFFFF"/>
          </a:solidFill>
          <a:ln w="28575" cap="flat" cmpd="sng">
            <a:solidFill>
              <a:srgbClr val="289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1"/>
          <p:cNvSpPr txBox="1"/>
          <p:nvPr/>
        </p:nvSpPr>
        <p:spPr>
          <a:xfrm>
            <a:off x="3455225" y="2452825"/>
            <a:ext cx="1896300" cy="128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rgbClr val="289FDF"/>
                </a:solidFill>
                <a:latin typeface="Proxima Nova"/>
                <a:ea typeface="Proxima Nova"/>
                <a:cs typeface="Proxima Nova"/>
                <a:sym typeface="Proxima Nova"/>
              </a:rPr>
              <a:t>The importance of collaboration and interdisciplinary teamwork</a:t>
            </a:r>
            <a:endParaRPr sz="1200">
              <a:solidFill>
                <a:srgbClr val="289FDF"/>
              </a:solidFill>
            </a:endParaRPr>
          </a:p>
        </p:txBody>
      </p:sp>
      <p:sp>
        <p:nvSpPr>
          <p:cNvPr id="423" name="Google Shape;423;p51"/>
          <p:cNvSpPr txBox="1"/>
          <p:nvPr/>
        </p:nvSpPr>
        <p:spPr>
          <a:xfrm>
            <a:off x="5566350" y="3162700"/>
            <a:ext cx="2770200" cy="14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289FDF"/>
                </a:solidFill>
                <a:latin typeface="Proxima Nova"/>
                <a:ea typeface="Proxima Nova"/>
                <a:cs typeface="Proxima Nova"/>
                <a:sym typeface="Proxima Nova"/>
              </a:rPr>
              <a:t>5G can do way more than we ever imagined, and has endless possibilities in the world of marketing and technology</a:t>
            </a:r>
            <a:endParaRPr sz="1500">
              <a:solidFill>
                <a:srgbClr val="289FDF"/>
              </a:solidFill>
            </a:endParaRPr>
          </a:p>
          <a:p>
            <a:pPr marL="0" lvl="0" indent="0" algn="ctr" rtl="0">
              <a:spcBef>
                <a:spcPts val="1600"/>
              </a:spcBef>
              <a:spcAft>
                <a:spcPts val="0"/>
              </a:spcAft>
              <a:buNone/>
            </a:pPr>
            <a:endParaRPr/>
          </a:p>
        </p:txBody>
      </p:sp>
      <p:pic>
        <p:nvPicPr>
          <p:cNvPr id="424" name="Google Shape;424;p51"/>
          <p:cNvPicPr preferRelativeResize="0"/>
          <p:nvPr/>
        </p:nvPicPr>
        <p:blipFill>
          <a:blip r:embed="rId3">
            <a:alphaModFix/>
          </a:blip>
          <a:stretch>
            <a:fillRect/>
          </a:stretch>
        </p:blipFill>
        <p:spPr>
          <a:xfrm>
            <a:off x="8179225" y="4834200"/>
            <a:ext cx="699777" cy="294900"/>
          </a:xfrm>
          <a:prstGeom prst="rect">
            <a:avLst/>
          </a:prstGeom>
          <a:noFill/>
          <a:ln>
            <a:noFill/>
          </a:ln>
        </p:spPr>
      </p:pic>
      <p:cxnSp>
        <p:nvCxnSpPr>
          <p:cNvPr id="425" name="Google Shape;425;p51"/>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426" name="Google Shape;426;p51"/>
          <p:cNvSpPr txBox="1"/>
          <p:nvPr/>
        </p:nvSpPr>
        <p:spPr>
          <a:xfrm>
            <a:off x="145050" y="4845600"/>
            <a:ext cx="47598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800">
                <a:solidFill>
                  <a:srgbClr val="FFFFFF"/>
                </a:solidFill>
                <a:latin typeface="Roboto"/>
                <a:ea typeface="Roboto"/>
                <a:cs typeface="Roboto"/>
                <a:sym typeface="Roboto"/>
              </a:rPr>
              <a:t> / </a:t>
            </a:r>
            <a:r>
              <a:rPr lang="en" sz="8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sp>
        <p:nvSpPr>
          <p:cNvPr id="427" name="Google Shape;427;p51"/>
          <p:cNvSpPr txBox="1">
            <a:spLocks noGrp="1"/>
          </p:cNvSpPr>
          <p:nvPr>
            <p:ph type="body" idx="1"/>
          </p:nvPr>
        </p:nvSpPr>
        <p:spPr>
          <a:xfrm>
            <a:off x="671550" y="1096775"/>
            <a:ext cx="3446400" cy="175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b="1">
                <a:solidFill>
                  <a:srgbClr val="289FDF"/>
                </a:solidFill>
                <a:latin typeface="Proxima Nova"/>
                <a:ea typeface="Proxima Nova"/>
                <a:cs typeface="Proxima Nova"/>
                <a:sym typeface="Proxima Nova"/>
              </a:rPr>
              <a:t>The world is constantly throwing us new challenges to overcome, and it is crucial to introduce ideas that are adaptable in many different environments.</a:t>
            </a:r>
            <a:endParaRPr sz="1500">
              <a:solidFill>
                <a:srgbClr val="289FDF"/>
              </a:solidFill>
            </a:endParaRPr>
          </a:p>
        </p:txBody>
      </p:sp>
      <p:sp>
        <p:nvSpPr>
          <p:cNvPr id="428" name="Google Shape;428;p51"/>
          <p:cNvSpPr txBox="1"/>
          <p:nvPr/>
        </p:nvSpPr>
        <p:spPr>
          <a:xfrm>
            <a:off x="8784275" y="4887900"/>
            <a:ext cx="3597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26</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52"/>
          <p:cNvPicPr preferRelativeResize="0"/>
          <p:nvPr/>
        </p:nvPicPr>
        <p:blipFill rotWithShape="1">
          <a:blip r:embed="rId3">
            <a:alphaModFix amt="56000"/>
          </a:blip>
          <a:srcRect b="3910"/>
          <a:stretch/>
        </p:blipFill>
        <p:spPr>
          <a:xfrm>
            <a:off x="0" y="0"/>
            <a:ext cx="9144003" cy="5143501"/>
          </a:xfrm>
          <a:prstGeom prst="rect">
            <a:avLst/>
          </a:prstGeom>
          <a:noFill/>
          <a:ln>
            <a:noFill/>
          </a:ln>
        </p:spPr>
      </p:pic>
      <p:sp>
        <p:nvSpPr>
          <p:cNvPr id="434" name="Google Shape;434;p52"/>
          <p:cNvSpPr txBox="1"/>
          <p:nvPr/>
        </p:nvSpPr>
        <p:spPr>
          <a:xfrm>
            <a:off x="2100525" y="320075"/>
            <a:ext cx="4746900" cy="18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0">
                <a:solidFill>
                  <a:srgbClr val="FFFFFF"/>
                </a:solidFill>
                <a:latin typeface="Proxima Nova Extrabold"/>
                <a:ea typeface="Proxima Nova Extrabold"/>
                <a:cs typeface="Proxima Nova Extrabold"/>
                <a:sym typeface="Proxima Nova Extrabold"/>
              </a:rPr>
              <a:t>Questions?</a:t>
            </a:r>
            <a:endParaRPr sz="7000">
              <a:solidFill>
                <a:srgbClr val="FFFFFF"/>
              </a:solidFill>
              <a:latin typeface="Proxima Nova Extrabold"/>
              <a:ea typeface="Proxima Nova Extrabold"/>
              <a:cs typeface="Proxima Nova Extrabold"/>
              <a:sym typeface="Proxima Nova Extrabold"/>
            </a:endParaRPr>
          </a:p>
        </p:txBody>
      </p:sp>
      <p:sp>
        <p:nvSpPr>
          <p:cNvPr id="435" name="Google Shape;435;p52"/>
          <p:cNvSpPr txBox="1"/>
          <p:nvPr/>
        </p:nvSpPr>
        <p:spPr>
          <a:xfrm>
            <a:off x="8784275" y="4887900"/>
            <a:ext cx="3597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27</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8179225" y="4834200"/>
            <a:ext cx="699777" cy="294900"/>
          </a:xfrm>
          <a:prstGeom prst="rect">
            <a:avLst/>
          </a:prstGeom>
          <a:noFill/>
          <a:ln>
            <a:noFill/>
          </a:ln>
        </p:spPr>
      </p:pic>
      <p:sp>
        <p:nvSpPr>
          <p:cNvPr id="146" name="Google Shape;146;p28"/>
          <p:cNvSpPr txBox="1"/>
          <p:nvPr/>
        </p:nvSpPr>
        <p:spPr>
          <a:xfrm>
            <a:off x="145050" y="4860000"/>
            <a:ext cx="67197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800">
                <a:solidFill>
                  <a:srgbClr val="FFFFFF"/>
                </a:solidFill>
                <a:latin typeface="Roboto"/>
                <a:ea typeface="Roboto"/>
                <a:cs typeface="Roboto"/>
                <a:sym typeface="Roboto"/>
              </a:rPr>
              <a:t> / </a:t>
            </a:r>
            <a:r>
              <a:rPr lang="en" sz="8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cxnSp>
        <p:nvCxnSpPr>
          <p:cNvPr id="147" name="Google Shape;147;p28"/>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148" name="Google Shape;148;p28"/>
          <p:cNvSpPr/>
          <p:nvPr/>
        </p:nvSpPr>
        <p:spPr>
          <a:xfrm>
            <a:off x="4098113" y="1972850"/>
            <a:ext cx="1266000" cy="927000"/>
          </a:xfrm>
          <a:prstGeom prst="stripedRightArrow">
            <a:avLst>
              <a:gd name="adj1" fmla="val 44428"/>
              <a:gd name="adj2" fmla="val 5894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28"/>
          <p:cNvCxnSpPr/>
          <p:nvPr/>
        </p:nvCxnSpPr>
        <p:spPr>
          <a:xfrm>
            <a:off x="2319000" y="1440900"/>
            <a:ext cx="1795800" cy="899100"/>
          </a:xfrm>
          <a:prstGeom prst="curvedConnector3">
            <a:avLst>
              <a:gd name="adj1" fmla="val 50000"/>
            </a:avLst>
          </a:prstGeom>
          <a:noFill/>
          <a:ln w="228600" cap="flat" cmpd="sng">
            <a:solidFill>
              <a:srgbClr val="FFFFFF"/>
            </a:solidFill>
            <a:prstDash val="solid"/>
            <a:round/>
            <a:headEnd type="none" w="med" len="med"/>
            <a:tailEnd type="none" w="med" len="med"/>
          </a:ln>
        </p:spPr>
      </p:cxnSp>
      <p:cxnSp>
        <p:nvCxnSpPr>
          <p:cNvPr id="150" name="Google Shape;150;p28"/>
          <p:cNvCxnSpPr/>
          <p:nvPr/>
        </p:nvCxnSpPr>
        <p:spPr>
          <a:xfrm flipH="1">
            <a:off x="2311200" y="2535800"/>
            <a:ext cx="1811400" cy="995400"/>
          </a:xfrm>
          <a:prstGeom prst="curvedConnector3">
            <a:avLst>
              <a:gd name="adj1" fmla="val 50000"/>
            </a:avLst>
          </a:prstGeom>
          <a:noFill/>
          <a:ln w="228600" cap="flat" cmpd="sng">
            <a:solidFill>
              <a:srgbClr val="FFFFFF"/>
            </a:solidFill>
            <a:prstDash val="solid"/>
            <a:round/>
            <a:headEnd type="none" w="med" len="med"/>
            <a:tailEnd type="none" w="med" len="med"/>
          </a:ln>
        </p:spPr>
      </p:cxnSp>
      <p:sp>
        <p:nvSpPr>
          <p:cNvPr id="151" name="Google Shape;151;p28"/>
          <p:cNvSpPr/>
          <p:nvPr/>
        </p:nvSpPr>
        <p:spPr>
          <a:xfrm>
            <a:off x="2303400" y="2336900"/>
            <a:ext cx="1593600" cy="198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8"/>
          <p:cNvSpPr txBox="1"/>
          <p:nvPr/>
        </p:nvSpPr>
        <p:spPr>
          <a:xfrm>
            <a:off x="452850" y="1159500"/>
            <a:ext cx="18114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FFFFFF"/>
                </a:solidFill>
                <a:latin typeface="Proxima Nova Extrabold"/>
                <a:ea typeface="Proxima Nova Extrabold"/>
                <a:cs typeface="Proxima Nova Extrabold"/>
                <a:sym typeface="Proxima Nova Extrabold"/>
              </a:rPr>
              <a:t>STADIUMS</a:t>
            </a:r>
            <a:endParaRPr sz="2300">
              <a:solidFill>
                <a:srgbClr val="FFFFFF"/>
              </a:solidFill>
              <a:latin typeface="Proxima Nova Extrabold"/>
              <a:ea typeface="Proxima Nova Extrabold"/>
              <a:cs typeface="Proxima Nova Extrabold"/>
              <a:sym typeface="Proxima Nova Extrabold"/>
            </a:endParaRPr>
          </a:p>
        </p:txBody>
      </p:sp>
      <p:sp>
        <p:nvSpPr>
          <p:cNvPr id="153" name="Google Shape;153;p28"/>
          <p:cNvSpPr txBox="1"/>
          <p:nvPr/>
        </p:nvSpPr>
        <p:spPr>
          <a:xfrm>
            <a:off x="601400" y="2139350"/>
            <a:ext cx="18114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FFFFFF"/>
                </a:solidFill>
                <a:latin typeface="Proxima Nova Extrabold"/>
                <a:ea typeface="Proxima Nova Extrabold"/>
                <a:cs typeface="Proxima Nova Extrabold"/>
                <a:sym typeface="Proxima Nova Extrabold"/>
              </a:rPr>
              <a:t>ARENAS</a:t>
            </a:r>
            <a:endParaRPr sz="2300">
              <a:solidFill>
                <a:srgbClr val="FFFFFF"/>
              </a:solidFill>
              <a:latin typeface="Proxima Nova Extrabold"/>
              <a:ea typeface="Proxima Nova Extrabold"/>
              <a:cs typeface="Proxima Nova Extrabold"/>
              <a:sym typeface="Proxima Nova Extrabold"/>
            </a:endParaRPr>
          </a:p>
        </p:txBody>
      </p:sp>
      <p:sp>
        <p:nvSpPr>
          <p:cNvPr id="154" name="Google Shape;154;p28"/>
          <p:cNvSpPr txBox="1"/>
          <p:nvPr/>
        </p:nvSpPr>
        <p:spPr>
          <a:xfrm>
            <a:off x="452850" y="3246550"/>
            <a:ext cx="18114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FFFFFF"/>
                </a:solidFill>
                <a:latin typeface="Proxima Nova Extrabold"/>
                <a:ea typeface="Proxima Nova Extrabold"/>
                <a:cs typeface="Proxima Nova Extrabold"/>
                <a:sym typeface="Proxima Nova Extrabold"/>
              </a:rPr>
              <a:t>E-SPORTS</a:t>
            </a:r>
            <a:endParaRPr sz="2300">
              <a:solidFill>
                <a:srgbClr val="FFFFFF"/>
              </a:solidFill>
              <a:latin typeface="Proxima Nova Extrabold"/>
              <a:ea typeface="Proxima Nova Extrabold"/>
              <a:cs typeface="Proxima Nova Extrabold"/>
              <a:sym typeface="Proxima Nova Extrabold"/>
            </a:endParaRPr>
          </a:p>
        </p:txBody>
      </p:sp>
      <p:sp>
        <p:nvSpPr>
          <p:cNvPr id="155" name="Google Shape;155;p28"/>
          <p:cNvSpPr txBox="1"/>
          <p:nvPr/>
        </p:nvSpPr>
        <p:spPr>
          <a:xfrm>
            <a:off x="5565225" y="1843700"/>
            <a:ext cx="2170500" cy="11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rgbClr val="FFFFFF"/>
                </a:solidFill>
                <a:latin typeface="Proxima Nova Extrabold"/>
                <a:ea typeface="Proxima Nova Extrabold"/>
                <a:cs typeface="Proxima Nova Extrabold"/>
                <a:sym typeface="Proxima Nova Extrabold"/>
              </a:rPr>
              <a:t>FAUROT FIELD</a:t>
            </a:r>
            <a:endParaRPr sz="3400">
              <a:solidFill>
                <a:srgbClr val="FFFFFF"/>
              </a:solidFill>
              <a:latin typeface="Proxima Nova Extrabold"/>
              <a:ea typeface="Proxima Nova Extrabold"/>
              <a:cs typeface="Proxima Nova Extrabold"/>
              <a:sym typeface="Proxima Nova Extrabold"/>
            </a:endParaRPr>
          </a:p>
        </p:txBody>
      </p:sp>
      <p:pic>
        <p:nvPicPr>
          <p:cNvPr id="156" name="Google Shape;156;p28"/>
          <p:cNvPicPr preferRelativeResize="0"/>
          <p:nvPr/>
        </p:nvPicPr>
        <p:blipFill>
          <a:blip r:embed="rId4">
            <a:alphaModFix/>
          </a:blip>
          <a:stretch>
            <a:fillRect/>
          </a:stretch>
        </p:blipFill>
        <p:spPr>
          <a:xfrm>
            <a:off x="7621750" y="1938650"/>
            <a:ext cx="995400" cy="995400"/>
          </a:xfrm>
          <a:prstGeom prst="rect">
            <a:avLst/>
          </a:prstGeom>
          <a:noFill/>
          <a:ln>
            <a:noFill/>
          </a:ln>
        </p:spPr>
      </p:pic>
      <p:sp>
        <p:nvSpPr>
          <p:cNvPr id="157" name="Google Shape;157;p28"/>
          <p:cNvSpPr txBox="1"/>
          <p:nvPr/>
        </p:nvSpPr>
        <p:spPr>
          <a:xfrm>
            <a:off x="8906050" y="4887900"/>
            <a:ext cx="2379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3</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
        <p:cNvGrpSpPr/>
        <p:nvPr/>
      </p:nvGrpSpPr>
      <p:grpSpPr>
        <a:xfrm>
          <a:off x="0" y="0"/>
          <a:ext cx="0" cy="0"/>
          <a:chOff x="0" y="0"/>
          <a:chExt cx="0" cy="0"/>
        </a:xfrm>
      </p:grpSpPr>
      <p:sp>
        <p:nvSpPr>
          <p:cNvPr id="162" name="Google Shape;162;p29"/>
          <p:cNvSpPr/>
          <p:nvPr/>
        </p:nvSpPr>
        <p:spPr>
          <a:xfrm>
            <a:off x="3543150" y="1784550"/>
            <a:ext cx="2057700" cy="1637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txBox="1">
            <a:spLocks noGrp="1"/>
          </p:cNvSpPr>
          <p:nvPr>
            <p:ph type="title"/>
          </p:nvPr>
        </p:nvSpPr>
        <p:spPr>
          <a:xfrm>
            <a:off x="3317550" y="1968150"/>
            <a:ext cx="2508900" cy="120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700">
                <a:solidFill>
                  <a:srgbClr val="FFFFFF"/>
                </a:solidFill>
                <a:latin typeface="Proxima Nova Extrabold"/>
                <a:ea typeface="Proxima Nova Extrabold"/>
                <a:cs typeface="Proxima Nova Extrabold"/>
                <a:sym typeface="Proxima Nova Extrabold"/>
              </a:rPr>
              <a:t>4 Types </a:t>
            </a:r>
            <a:endParaRPr sz="3700">
              <a:solidFill>
                <a:srgbClr val="FFFFFF"/>
              </a:solidFill>
              <a:latin typeface="Proxima Nova Extrabold"/>
              <a:ea typeface="Proxima Nova Extrabold"/>
              <a:cs typeface="Proxima Nova Extrabold"/>
              <a:sym typeface="Proxima Nova Extrabold"/>
            </a:endParaRPr>
          </a:p>
          <a:p>
            <a:pPr marL="0" lvl="0" indent="0" algn="ctr" rtl="0">
              <a:spcBef>
                <a:spcPts val="0"/>
              </a:spcBef>
              <a:spcAft>
                <a:spcPts val="0"/>
              </a:spcAft>
              <a:buNone/>
            </a:pPr>
            <a:r>
              <a:rPr lang="en" sz="3700">
                <a:solidFill>
                  <a:srgbClr val="FFFFFF"/>
                </a:solidFill>
                <a:latin typeface="Proxima Nova Extrabold"/>
                <a:ea typeface="Proxima Nova Extrabold"/>
                <a:cs typeface="Proxima Nova Extrabold"/>
                <a:sym typeface="Proxima Nova Extrabold"/>
              </a:rPr>
              <a:t>of Fans</a:t>
            </a:r>
            <a:endParaRPr sz="3700">
              <a:solidFill>
                <a:srgbClr val="FFFFFF"/>
              </a:solidFill>
              <a:latin typeface="Proxima Nova Extrabold"/>
              <a:ea typeface="Proxima Nova Extrabold"/>
              <a:cs typeface="Proxima Nova Extrabold"/>
              <a:sym typeface="Proxima Nova Extrabold"/>
            </a:endParaRPr>
          </a:p>
        </p:txBody>
      </p:sp>
      <p:sp>
        <p:nvSpPr>
          <p:cNvPr id="164" name="Google Shape;164;p29"/>
          <p:cNvSpPr txBox="1"/>
          <p:nvPr/>
        </p:nvSpPr>
        <p:spPr>
          <a:xfrm>
            <a:off x="976825" y="667425"/>
            <a:ext cx="2118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289FDF"/>
                </a:solidFill>
                <a:latin typeface="Proxima Nova"/>
                <a:ea typeface="Proxima Nova"/>
                <a:cs typeface="Proxima Nova"/>
                <a:sym typeface="Proxima Nova"/>
              </a:rPr>
              <a:t>Students</a:t>
            </a:r>
            <a:endParaRPr sz="2200" b="1">
              <a:solidFill>
                <a:srgbClr val="289FDF"/>
              </a:solidFill>
              <a:latin typeface="Proxima Nova"/>
              <a:ea typeface="Proxima Nova"/>
              <a:cs typeface="Proxima Nova"/>
              <a:sym typeface="Proxima Nova"/>
            </a:endParaRPr>
          </a:p>
        </p:txBody>
      </p:sp>
      <p:sp>
        <p:nvSpPr>
          <p:cNvPr id="165" name="Google Shape;165;p29"/>
          <p:cNvSpPr txBox="1"/>
          <p:nvPr/>
        </p:nvSpPr>
        <p:spPr>
          <a:xfrm>
            <a:off x="976825" y="2849500"/>
            <a:ext cx="2118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289FDF"/>
                </a:solidFill>
                <a:latin typeface="Proxima Nova"/>
                <a:ea typeface="Proxima Nova"/>
                <a:cs typeface="Proxima Nova"/>
                <a:sym typeface="Proxima Nova"/>
              </a:rPr>
              <a:t>Alumni</a:t>
            </a:r>
            <a:endParaRPr sz="2200" b="1">
              <a:solidFill>
                <a:srgbClr val="289FDF"/>
              </a:solidFill>
              <a:latin typeface="Proxima Nova"/>
              <a:ea typeface="Proxima Nova"/>
              <a:cs typeface="Proxima Nova"/>
              <a:sym typeface="Proxima Nova"/>
            </a:endParaRPr>
          </a:p>
        </p:txBody>
      </p:sp>
      <p:sp>
        <p:nvSpPr>
          <p:cNvPr id="166" name="Google Shape;166;p29"/>
          <p:cNvSpPr txBox="1"/>
          <p:nvPr/>
        </p:nvSpPr>
        <p:spPr>
          <a:xfrm>
            <a:off x="6223350" y="667425"/>
            <a:ext cx="2118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289FDF"/>
                </a:solidFill>
                <a:latin typeface="Proxima Nova"/>
                <a:ea typeface="Proxima Nova"/>
                <a:cs typeface="Proxima Nova"/>
                <a:sym typeface="Proxima Nova"/>
              </a:rPr>
              <a:t>Families</a:t>
            </a:r>
            <a:endParaRPr sz="2200" b="1">
              <a:solidFill>
                <a:srgbClr val="289FDF"/>
              </a:solidFill>
              <a:latin typeface="Proxima Nova"/>
              <a:ea typeface="Proxima Nova"/>
              <a:cs typeface="Proxima Nova"/>
              <a:sym typeface="Proxima Nova"/>
            </a:endParaRPr>
          </a:p>
        </p:txBody>
      </p:sp>
      <p:sp>
        <p:nvSpPr>
          <p:cNvPr id="167" name="Google Shape;167;p29"/>
          <p:cNvSpPr txBox="1"/>
          <p:nvPr/>
        </p:nvSpPr>
        <p:spPr>
          <a:xfrm>
            <a:off x="6223350" y="2849500"/>
            <a:ext cx="2118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289FDF"/>
                </a:solidFill>
                <a:latin typeface="Proxima Nova"/>
                <a:ea typeface="Proxima Nova"/>
                <a:cs typeface="Proxima Nova"/>
                <a:sym typeface="Proxima Nova"/>
              </a:rPr>
              <a:t>Visitors</a:t>
            </a:r>
            <a:endParaRPr sz="2200" b="1">
              <a:solidFill>
                <a:srgbClr val="289FDF"/>
              </a:solidFill>
              <a:latin typeface="Proxima Nova"/>
              <a:ea typeface="Proxima Nova"/>
              <a:cs typeface="Proxima Nova"/>
              <a:sym typeface="Proxima Nova"/>
            </a:endParaRPr>
          </a:p>
        </p:txBody>
      </p:sp>
      <p:pic>
        <p:nvPicPr>
          <p:cNvPr id="168" name="Google Shape;168;p29"/>
          <p:cNvPicPr preferRelativeResize="0"/>
          <p:nvPr/>
        </p:nvPicPr>
        <p:blipFill>
          <a:blip r:embed="rId3">
            <a:alphaModFix/>
          </a:blip>
          <a:stretch>
            <a:fillRect/>
          </a:stretch>
        </p:blipFill>
        <p:spPr>
          <a:xfrm>
            <a:off x="1581350" y="1174200"/>
            <a:ext cx="908950" cy="908950"/>
          </a:xfrm>
          <a:prstGeom prst="rect">
            <a:avLst/>
          </a:prstGeom>
          <a:noFill/>
          <a:ln>
            <a:noFill/>
          </a:ln>
        </p:spPr>
      </p:pic>
      <p:pic>
        <p:nvPicPr>
          <p:cNvPr id="169" name="Google Shape;169;p29"/>
          <p:cNvPicPr preferRelativeResize="0"/>
          <p:nvPr/>
        </p:nvPicPr>
        <p:blipFill>
          <a:blip r:embed="rId4">
            <a:alphaModFix/>
          </a:blip>
          <a:stretch>
            <a:fillRect/>
          </a:stretch>
        </p:blipFill>
        <p:spPr>
          <a:xfrm>
            <a:off x="6827875" y="1174200"/>
            <a:ext cx="908950" cy="908950"/>
          </a:xfrm>
          <a:prstGeom prst="rect">
            <a:avLst/>
          </a:prstGeom>
          <a:noFill/>
          <a:ln>
            <a:noFill/>
          </a:ln>
        </p:spPr>
      </p:pic>
      <p:pic>
        <p:nvPicPr>
          <p:cNvPr id="170" name="Google Shape;170;p29"/>
          <p:cNvPicPr preferRelativeResize="0"/>
          <p:nvPr/>
        </p:nvPicPr>
        <p:blipFill>
          <a:blip r:embed="rId5">
            <a:alphaModFix/>
          </a:blip>
          <a:stretch>
            <a:fillRect/>
          </a:stretch>
        </p:blipFill>
        <p:spPr>
          <a:xfrm>
            <a:off x="1581350" y="3429450"/>
            <a:ext cx="908950" cy="908950"/>
          </a:xfrm>
          <a:prstGeom prst="rect">
            <a:avLst/>
          </a:prstGeom>
          <a:noFill/>
          <a:ln>
            <a:noFill/>
          </a:ln>
        </p:spPr>
      </p:pic>
      <p:pic>
        <p:nvPicPr>
          <p:cNvPr id="171" name="Google Shape;171;p29"/>
          <p:cNvPicPr preferRelativeResize="0"/>
          <p:nvPr/>
        </p:nvPicPr>
        <p:blipFill>
          <a:blip r:embed="rId6">
            <a:alphaModFix/>
          </a:blip>
          <a:stretch>
            <a:fillRect/>
          </a:stretch>
        </p:blipFill>
        <p:spPr>
          <a:xfrm>
            <a:off x="6767725" y="3369300"/>
            <a:ext cx="1029251" cy="1029251"/>
          </a:xfrm>
          <a:prstGeom prst="rect">
            <a:avLst/>
          </a:prstGeom>
          <a:noFill/>
          <a:ln>
            <a:noFill/>
          </a:ln>
        </p:spPr>
      </p:pic>
      <p:sp>
        <p:nvSpPr>
          <p:cNvPr id="172" name="Google Shape;172;p29"/>
          <p:cNvSpPr txBox="1"/>
          <p:nvPr/>
        </p:nvSpPr>
        <p:spPr>
          <a:xfrm>
            <a:off x="0" y="4861800"/>
            <a:ext cx="4908000" cy="2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289FDF"/>
                </a:solidFill>
              </a:rPr>
              <a:t>Reimagining the Game Day Experience / May 05, 2020 </a:t>
            </a:r>
            <a:r>
              <a:rPr lang="en" sz="800">
                <a:solidFill>
                  <a:srgbClr val="289FDF"/>
                </a:solidFill>
                <a:latin typeface="Roboto"/>
                <a:ea typeface="Roboto"/>
                <a:cs typeface="Roboto"/>
                <a:sym typeface="Roboto"/>
              </a:rPr>
              <a:t> / </a:t>
            </a:r>
            <a:r>
              <a:rPr lang="en" sz="800" b="1">
                <a:solidFill>
                  <a:srgbClr val="289FDF"/>
                </a:solidFill>
                <a:latin typeface="Roboto"/>
                <a:ea typeface="Roboto"/>
                <a:cs typeface="Roboto"/>
                <a:sym typeface="Roboto"/>
              </a:rPr>
              <a:t>Ⓒ </a:t>
            </a:r>
            <a:r>
              <a:rPr lang="en" sz="600">
                <a:solidFill>
                  <a:srgbClr val="289FDF"/>
                </a:solidFill>
              </a:rPr>
              <a:t> 2020 AT&amp;T Intellectual Property - AT&amp;T Proprietary (Internal Use Only)    </a:t>
            </a:r>
            <a:endParaRPr sz="600">
              <a:solidFill>
                <a:srgbClr val="289FDF"/>
              </a:solidFill>
            </a:endParaRPr>
          </a:p>
        </p:txBody>
      </p:sp>
      <p:cxnSp>
        <p:nvCxnSpPr>
          <p:cNvPr id="173" name="Google Shape;173;p29"/>
          <p:cNvCxnSpPr/>
          <p:nvPr/>
        </p:nvCxnSpPr>
        <p:spPr>
          <a:xfrm rot="10800000" flipH="1">
            <a:off x="114450" y="4798000"/>
            <a:ext cx="8915100" cy="11400"/>
          </a:xfrm>
          <a:prstGeom prst="straightConnector1">
            <a:avLst/>
          </a:prstGeom>
          <a:noFill/>
          <a:ln w="9525" cap="flat" cmpd="sng">
            <a:solidFill>
              <a:srgbClr val="289FDF"/>
            </a:solidFill>
            <a:prstDash val="solid"/>
            <a:round/>
            <a:headEnd type="none" w="med" len="med"/>
            <a:tailEnd type="none" w="med" len="med"/>
          </a:ln>
        </p:spPr>
      </p:cxnSp>
      <p:pic>
        <p:nvPicPr>
          <p:cNvPr id="174" name="Google Shape;174;p29"/>
          <p:cNvPicPr preferRelativeResize="0"/>
          <p:nvPr/>
        </p:nvPicPr>
        <p:blipFill>
          <a:blip r:embed="rId7">
            <a:alphaModFix/>
          </a:blip>
          <a:stretch>
            <a:fillRect/>
          </a:stretch>
        </p:blipFill>
        <p:spPr>
          <a:xfrm>
            <a:off x="8271025" y="4874538"/>
            <a:ext cx="513252" cy="229525"/>
          </a:xfrm>
          <a:prstGeom prst="rect">
            <a:avLst/>
          </a:prstGeom>
          <a:noFill/>
          <a:ln>
            <a:noFill/>
          </a:ln>
        </p:spPr>
      </p:pic>
      <p:sp>
        <p:nvSpPr>
          <p:cNvPr id="175" name="Google Shape;175;p29"/>
          <p:cNvSpPr txBox="1"/>
          <p:nvPr/>
        </p:nvSpPr>
        <p:spPr>
          <a:xfrm>
            <a:off x="8906050" y="4887900"/>
            <a:ext cx="2379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4</a:t>
            </a:r>
            <a:endParaRPr sz="9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30"/>
          <p:cNvSpPr txBox="1"/>
          <p:nvPr/>
        </p:nvSpPr>
        <p:spPr>
          <a:xfrm>
            <a:off x="415625" y="352350"/>
            <a:ext cx="8084700" cy="14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300">
                <a:solidFill>
                  <a:srgbClr val="002F4A"/>
                </a:solidFill>
                <a:latin typeface="Proxima Nova Extrabold"/>
                <a:ea typeface="Proxima Nova Extrabold"/>
                <a:cs typeface="Proxima Nova Extrabold"/>
                <a:sym typeface="Proxima Nova Extrabold"/>
              </a:rPr>
              <a:t>Students are the biggest opportunity for Mizzou Athletics</a:t>
            </a:r>
            <a:endParaRPr sz="3300">
              <a:solidFill>
                <a:srgbClr val="002F4A"/>
              </a:solidFill>
              <a:latin typeface="Proxima Nova Extrabold"/>
              <a:ea typeface="Proxima Nova Extrabold"/>
              <a:cs typeface="Proxima Nova Extrabold"/>
              <a:sym typeface="Proxima Nova Extrabold"/>
            </a:endParaRPr>
          </a:p>
        </p:txBody>
      </p:sp>
      <p:sp>
        <p:nvSpPr>
          <p:cNvPr id="181" name="Google Shape;181;p30"/>
          <p:cNvSpPr txBox="1"/>
          <p:nvPr/>
        </p:nvSpPr>
        <p:spPr>
          <a:xfrm>
            <a:off x="93850" y="4835100"/>
            <a:ext cx="50412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289FDF"/>
                </a:solidFill>
              </a:rPr>
              <a:t>Reimagining the Game Day Experience / May 05, 2020 </a:t>
            </a:r>
            <a:r>
              <a:rPr lang="en" sz="800">
                <a:solidFill>
                  <a:srgbClr val="289FDF"/>
                </a:solidFill>
                <a:latin typeface="Roboto"/>
                <a:ea typeface="Roboto"/>
                <a:cs typeface="Roboto"/>
                <a:sym typeface="Roboto"/>
              </a:rPr>
              <a:t> / </a:t>
            </a:r>
            <a:r>
              <a:rPr lang="en" sz="800" b="1">
                <a:solidFill>
                  <a:srgbClr val="289FDF"/>
                </a:solidFill>
                <a:latin typeface="Roboto"/>
                <a:ea typeface="Roboto"/>
                <a:cs typeface="Roboto"/>
                <a:sym typeface="Roboto"/>
              </a:rPr>
              <a:t>Ⓒ </a:t>
            </a:r>
            <a:r>
              <a:rPr lang="en" sz="600">
                <a:solidFill>
                  <a:srgbClr val="289FDF"/>
                </a:solidFill>
              </a:rPr>
              <a:t> 2020 AT&amp;T Intellectual Property - AT&amp;T Proprietary (Internal Use Only)    </a:t>
            </a:r>
            <a:endParaRPr sz="600">
              <a:solidFill>
                <a:srgbClr val="289FDF"/>
              </a:solidFill>
            </a:endParaRPr>
          </a:p>
        </p:txBody>
      </p:sp>
      <p:sp>
        <p:nvSpPr>
          <p:cNvPr id="182" name="Google Shape;182;p30"/>
          <p:cNvSpPr txBox="1"/>
          <p:nvPr/>
        </p:nvSpPr>
        <p:spPr>
          <a:xfrm>
            <a:off x="415625" y="1763538"/>
            <a:ext cx="6137700" cy="2532900"/>
          </a:xfrm>
          <a:prstGeom prst="rect">
            <a:avLst/>
          </a:prstGeom>
          <a:noFill/>
          <a:ln>
            <a:noFill/>
          </a:ln>
        </p:spPr>
        <p:txBody>
          <a:bodyPr spcFirstLastPara="1" wrap="square" lIns="91425" tIns="91425" rIns="91425" bIns="91425" anchor="t" anchorCtr="0">
            <a:noAutofit/>
          </a:bodyPr>
          <a:lstStyle/>
          <a:p>
            <a:pPr marL="457200" lvl="0" indent="-400050" algn="l" rtl="0">
              <a:spcBef>
                <a:spcPts val="0"/>
              </a:spcBef>
              <a:spcAft>
                <a:spcPts val="0"/>
              </a:spcAft>
              <a:buClr>
                <a:srgbClr val="289FDF"/>
              </a:buClr>
              <a:buSzPts val="2700"/>
              <a:buFont typeface="Proxima Nova"/>
              <a:buChar char="●"/>
            </a:pPr>
            <a:r>
              <a:rPr lang="en" sz="2700" b="1">
                <a:solidFill>
                  <a:srgbClr val="289FDF"/>
                </a:solidFill>
                <a:latin typeface="Proxima Nova"/>
                <a:ea typeface="Proxima Nova"/>
                <a:cs typeface="Proxima Nova"/>
                <a:sym typeface="Proxima Nova"/>
              </a:rPr>
              <a:t>They are on campus</a:t>
            </a:r>
            <a:endParaRPr sz="2700" b="1">
              <a:solidFill>
                <a:srgbClr val="289FDF"/>
              </a:solidFill>
              <a:latin typeface="Proxima Nova"/>
              <a:ea typeface="Proxima Nova"/>
              <a:cs typeface="Proxima Nova"/>
              <a:sym typeface="Proxima Nova"/>
            </a:endParaRPr>
          </a:p>
          <a:p>
            <a:pPr marL="457200" lvl="0" indent="-400050" algn="l" rtl="0">
              <a:spcBef>
                <a:spcPts val="0"/>
              </a:spcBef>
              <a:spcAft>
                <a:spcPts val="0"/>
              </a:spcAft>
              <a:buClr>
                <a:srgbClr val="289FDF"/>
              </a:buClr>
              <a:buSzPts val="2700"/>
              <a:buFont typeface="Proxima Nova"/>
              <a:buChar char="●"/>
            </a:pPr>
            <a:r>
              <a:rPr lang="en" sz="2700" b="1">
                <a:solidFill>
                  <a:srgbClr val="289FDF"/>
                </a:solidFill>
                <a:latin typeface="Proxima Nova"/>
                <a:ea typeface="Proxima Nova"/>
                <a:cs typeface="Proxima Nova"/>
                <a:sym typeface="Proxima Nova"/>
              </a:rPr>
              <a:t>They bring an unparalleled energy</a:t>
            </a:r>
            <a:endParaRPr sz="2700" b="1">
              <a:solidFill>
                <a:srgbClr val="289FDF"/>
              </a:solidFill>
              <a:latin typeface="Proxima Nova"/>
              <a:ea typeface="Proxima Nova"/>
              <a:cs typeface="Proxima Nova"/>
              <a:sym typeface="Proxima Nova"/>
            </a:endParaRPr>
          </a:p>
          <a:p>
            <a:pPr marL="457200" lvl="0" indent="-400050" algn="l" rtl="0">
              <a:spcBef>
                <a:spcPts val="0"/>
              </a:spcBef>
              <a:spcAft>
                <a:spcPts val="0"/>
              </a:spcAft>
              <a:buClr>
                <a:srgbClr val="289FDF"/>
              </a:buClr>
              <a:buSzPts val="2700"/>
              <a:buFont typeface="Proxima Nova"/>
              <a:buChar char="●"/>
            </a:pPr>
            <a:r>
              <a:rPr lang="en" sz="2700" b="1">
                <a:solidFill>
                  <a:srgbClr val="289FDF"/>
                </a:solidFill>
                <a:latin typeface="Proxima Nova"/>
                <a:ea typeface="Proxima Nova"/>
                <a:cs typeface="Proxima Nova"/>
                <a:sym typeface="Proxima Nova"/>
              </a:rPr>
              <a:t>Lowest price-point, highest population</a:t>
            </a:r>
            <a:endParaRPr sz="2700" b="1">
              <a:solidFill>
                <a:srgbClr val="289FDF"/>
              </a:solidFill>
              <a:latin typeface="Proxima Nova"/>
              <a:ea typeface="Proxima Nova"/>
              <a:cs typeface="Proxima Nova"/>
              <a:sym typeface="Proxima Nova"/>
            </a:endParaRPr>
          </a:p>
          <a:p>
            <a:pPr marL="457200" lvl="0" indent="-400050" algn="l" rtl="0">
              <a:spcBef>
                <a:spcPts val="0"/>
              </a:spcBef>
              <a:spcAft>
                <a:spcPts val="0"/>
              </a:spcAft>
              <a:buClr>
                <a:srgbClr val="289FDF"/>
              </a:buClr>
              <a:buSzPts val="2700"/>
              <a:buFont typeface="Proxima Nova"/>
              <a:buChar char="●"/>
            </a:pPr>
            <a:r>
              <a:rPr lang="en" sz="2700" b="1">
                <a:solidFill>
                  <a:srgbClr val="289FDF"/>
                </a:solidFill>
                <a:latin typeface="Proxima Nova"/>
                <a:ea typeface="Proxima Nova"/>
                <a:cs typeface="Proxima Nova"/>
                <a:sym typeface="Proxima Nova"/>
              </a:rPr>
              <a:t>Athletic department focus</a:t>
            </a:r>
            <a:endParaRPr sz="2700" b="1">
              <a:solidFill>
                <a:srgbClr val="289FDF"/>
              </a:solidFill>
              <a:latin typeface="Proxima Nova"/>
              <a:ea typeface="Proxima Nova"/>
              <a:cs typeface="Proxima Nova"/>
              <a:sym typeface="Proxima Nova"/>
            </a:endParaRPr>
          </a:p>
        </p:txBody>
      </p:sp>
      <p:pic>
        <p:nvPicPr>
          <p:cNvPr id="183" name="Google Shape;183;p30"/>
          <p:cNvPicPr preferRelativeResize="0"/>
          <p:nvPr/>
        </p:nvPicPr>
        <p:blipFill>
          <a:blip r:embed="rId3">
            <a:alphaModFix/>
          </a:blip>
          <a:stretch>
            <a:fillRect/>
          </a:stretch>
        </p:blipFill>
        <p:spPr>
          <a:xfrm>
            <a:off x="6347175" y="1899292"/>
            <a:ext cx="2261425" cy="2261425"/>
          </a:xfrm>
          <a:prstGeom prst="rect">
            <a:avLst/>
          </a:prstGeom>
          <a:noFill/>
          <a:ln>
            <a:noFill/>
          </a:ln>
        </p:spPr>
      </p:pic>
      <p:cxnSp>
        <p:nvCxnSpPr>
          <p:cNvPr id="184" name="Google Shape;184;p30"/>
          <p:cNvCxnSpPr/>
          <p:nvPr/>
        </p:nvCxnSpPr>
        <p:spPr>
          <a:xfrm rot="10800000" flipH="1">
            <a:off x="145050" y="4845000"/>
            <a:ext cx="8881800" cy="600"/>
          </a:xfrm>
          <a:prstGeom prst="straightConnector1">
            <a:avLst/>
          </a:prstGeom>
          <a:noFill/>
          <a:ln w="9525" cap="flat" cmpd="sng">
            <a:solidFill>
              <a:srgbClr val="289FDF"/>
            </a:solidFill>
            <a:prstDash val="solid"/>
            <a:round/>
            <a:headEnd type="none" w="med" len="med"/>
            <a:tailEnd type="none" w="med" len="med"/>
          </a:ln>
        </p:spPr>
      </p:cxnSp>
      <p:pic>
        <p:nvPicPr>
          <p:cNvPr id="185" name="Google Shape;185;p30"/>
          <p:cNvPicPr preferRelativeResize="0"/>
          <p:nvPr/>
        </p:nvPicPr>
        <p:blipFill>
          <a:blip r:embed="rId4">
            <a:alphaModFix/>
          </a:blip>
          <a:stretch>
            <a:fillRect/>
          </a:stretch>
        </p:blipFill>
        <p:spPr>
          <a:xfrm>
            <a:off x="8271025" y="4874538"/>
            <a:ext cx="513252" cy="229525"/>
          </a:xfrm>
          <a:prstGeom prst="rect">
            <a:avLst/>
          </a:prstGeom>
          <a:noFill/>
          <a:ln>
            <a:noFill/>
          </a:ln>
        </p:spPr>
      </p:pic>
      <p:sp>
        <p:nvSpPr>
          <p:cNvPr id="186" name="Google Shape;186;p30"/>
          <p:cNvSpPr txBox="1"/>
          <p:nvPr/>
        </p:nvSpPr>
        <p:spPr>
          <a:xfrm>
            <a:off x="8906050" y="4887900"/>
            <a:ext cx="2379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p:nvPr/>
        </p:nvSpPr>
        <p:spPr>
          <a:xfrm>
            <a:off x="145050" y="4845600"/>
            <a:ext cx="47598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800">
                <a:solidFill>
                  <a:srgbClr val="FFFFFF"/>
                </a:solidFill>
                <a:latin typeface="Roboto"/>
                <a:ea typeface="Roboto"/>
                <a:cs typeface="Roboto"/>
                <a:sym typeface="Roboto"/>
              </a:rPr>
              <a:t> / </a:t>
            </a:r>
            <a:r>
              <a:rPr lang="en" sz="8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sp>
        <p:nvSpPr>
          <p:cNvPr id="192" name="Google Shape;192;p31"/>
          <p:cNvSpPr txBox="1"/>
          <p:nvPr/>
        </p:nvSpPr>
        <p:spPr>
          <a:xfrm>
            <a:off x="308250" y="785725"/>
            <a:ext cx="53046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lt1"/>
                </a:solidFill>
                <a:latin typeface="Proxima Nova Extrabold"/>
                <a:ea typeface="Proxima Nova Extrabold"/>
                <a:cs typeface="Proxima Nova Extrabold"/>
                <a:sym typeface="Proxima Nova Extrabold"/>
              </a:rPr>
              <a:t>The</a:t>
            </a:r>
            <a:r>
              <a:rPr lang="en" sz="6000">
                <a:solidFill>
                  <a:srgbClr val="6DEDB3"/>
                </a:solidFill>
                <a:latin typeface="Proxima Nova Extrabold"/>
                <a:ea typeface="Proxima Nova Extrabold"/>
                <a:cs typeface="Proxima Nova Extrabold"/>
                <a:sym typeface="Proxima Nova Extrabold"/>
              </a:rPr>
              <a:t> </a:t>
            </a:r>
            <a:r>
              <a:rPr lang="en" sz="9500">
                <a:solidFill>
                  <a:srgbClr val="002F4A"/>
                </a:solidFill>
                <a:latin typeface="Proxima Nova Extrabold"/>
                <a:ea typeface="Proxima Nova Extrabold"/>
                <a:cs typeface="Proxima Nova Extrabold"/>
                <a:sym typeface="Proxima Nova Extrabold"/>
              </a:rPr>
              <a:t>BIG</a:t>
            </a:r>
            <a:r>
              <a:rPr lang="en" sz="6000">
                <a:solidFill>
                  <a:srgbClr val="6DEDB3"/>
                </a:solidFill>
                <a:latin typeface="Proxima Nova Extrabold"/>
                <a:ea typeface="Proxima Nova Extrabold"/>
                <a:cs typeface="Proxima Nova Extrabold"/>
                <a:sym typeface="Proxima Nova Extrabold"/>
              </a:rPr>
              <a:t> </a:t>
            </a:r>
            <a:r>
              <a:rPr lang="en" sz="5000">
                <a:solidFill>
                  <a:schemeClr val="lt1"/>
                </a:solidFill>
                <a:latin typeface="Proxima Nova Extrabold"/>
                <a:ea typeface="Proxima Nova Extrabold"/>
                <a:cs typeface="Proxima Nova Extrabold"/>
                <a:sym typeface="Proxima Nova Extrabold"/>
              </a:rPr>
              <a:t>Idea</a:t>
            </a:r>
            <a:endParaRPr sz="3000" b="1">
              <a:solidFill>
                <a:schemeClr val="lt1"/>
              </a:solidFill>
              <a:latin typeface="Proxima Nova"/>
              <a:ea typeface="Proxima Nova"/>
              <a:cs typeface="Proxima Nova"/>
              <a:sym typeface="Proxima Nova"/>
            </a:endParaRPr>
          </a:p>
          <a:p>
            <a:pPr marL="0" lvl="0" indent="0" algn="l" rtl="0">
              <a:spcBef>
                <a:spcPts val="0"/>
              </a:spcBef>
              <a:spcAft>
                <a:spcPts val="0"/>
              </a:spcAft>
              <a:buNone/>
            </a:pPr>
            <a:endParaRPr sz="1500" b="1" i="1">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sz="3000" b="1" i="1">
                <a:solidFill>
                  <a:srgbClr val="FFFFFF"/>
                </a:solidFill>
                <a:latin typeface="Proxima Nova"/>
                <a:ea typeface="Proxima Nova"/>
                <a:cs typeface="Proxima Nova"/>
                <a:sym typeface="Proxima Nova"/>
              </a:rPr>
              <a:t>How do we use 5G to get students off the couches and engaged in the game?</a:t>
            </a:r>
            <a:endParaRPr b="1" i="1">
              <a:solidFill>
                <a:srgbClr val="FFFFFF"/>
              </a:solidFill>
              <a:latin typeface="Proxima Nova"/>
              <a:ea typeface="Proxima Nova"/>
              <a:cs typeface="Proxima Nova"/>
              <a:sym typeface="Proxima Nova"/>
            </a:endParaRPr>
          </a:p>
        </p:txBody>
      </p:sp>
      <p:sp>
        <p:nvSpPr>
          <p:cNvPr id="193" name="Google Shape;193;p31"/>
          <p:cNvSpPr/>
          <p:nvPr/>
        </p:nvSpPr>
        <p:spPr>
          <a:xfrm>
            <a:off x="5612850" y="605100"/>
            <a:ext cx="3048900" cy="1330800"/>
          </a:xfrm>
          <a:prstGeom prst="wedgeEllipseCallout">
            <a:avLst>
              <a:gd name="adj1" fmla="val -20833"/>
              <a:gd name="adj2" fmla="val 625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txBox="1"/>
          <p:nvPr/>
        </p:nvSpPr>
        <p:spPr>
          <a:xfrm>
            <a:off x="5739150" y="914050"/>
            <a:ext cx="2796300" cy="11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i="1">
                <a:solidFill>
                  <a:srgbClr val="289FDF"/>
                </a:solidFill>
                <a:latin typeface="Acme"/>
                <a:ea typeface="Acme"/>
                <a:cs typeface="Acme"/>
                <a:sym typeface="Acme"/>
              </a:rPr>
              <a:t>We’re competing with the couches!</a:t>
            </a:r>
            <a:endParaRPr sz="2000" b="1" i="1">
              <a:solidFill>
                <a:srgbClr val="289FDF"/>
              </a:solidFill>
              <a:latin typeface="Acme"/>
              <a:ea typeface="Acme"/>
              <a:cs typeface="Acme"/>
              <a:sym typeface="Acme"/>
            </a:endParaRPr>
          </a:p>
        </p:txBody>
      </p:sp>
      <p:pic>
        <p:nvPicPr>
          <p:cNvPr id="195" name="Google Shape;195;p31"/>
          <p:cNvPicPr preferRelativeResize="0"/>
          <p:nvPr/>
        </p:nvPicPr>
        <p:blipFill>
          <a:blip r:embed="rId3">
            <a:alphaModFix/>
          </a:blip>
          <a:stretch>
            <a:fillRect/>
          </a:stretch>
        </p:blipFill>
        <p:spPr>
          <a:xfrm>
            <a:off x="5612850" y="2194875"/>
            <a:ext cx="1195200" cy="1195200"/>
          </a:xfrm>
          <a:prstGeom prst="rect">
            <a:avLst/>
          </a:prstGeom>
          <a:noFill/>
          <a:ln>
            <a:noFill/>
          </a:ln>
        </p:spPr>
      </p:pic>
      <p:pic>
        <p:nvPicPr>
          <p:cNvPr id="196" name="Google Shape;196;p31"/>
          <p:cNvPicPr preferRelativeResize="0"/>
          <p:nvPr/>
        </p:nvPicPr>
        <p:blipFill>
          <a:blip r:embed="rId4">
            <a:alphaModFix/>
          </a:blip>
          <a:stretch>
            <a:fillRect/>
          </a:stretch>
        </p:blipFill>
        <p:spPr>
          <a:xfrm>
            <a:off x="7414050" y="3188475"/>
            <a:ext cx="1195200" cy="1195200"/>
          </a:xfrm>
          <a:prstGeom prst="rect">
            <a:avLst/>
          </a:prstGeom>
          <a:noFill/>
          <a:ln>
            <a:noFill/>
          </a:ln>
        </p:spPr>
      </p:pic>
      <p:sp>
        <p:nvSpPr>
          <p:cNvPr id="197" name="Google Shape;197;p31"/>
          <p:cNvSpPr/>
          <p:nvPr/>
        </p:nvSpPr>
        <p:spPr>
          <a:xfrm rot="10797813" flipH="1">
            <a:off x="6136939" y="3336675"/>
            <a:ext cx="943200" cy="898800"/>
          </a:xfrm>
          <a:prstGeom prst="bentArrow">
            <a:avLst>
              <a:gd name="adj1" fmla="val 25000"/>
              <a:gd name="adj2" fmla="val 23041"/>
              <a:gd name="adj3" fmla="val 39450"/>
              <a:gd name="adj4" fmla="val 4375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31"/>
          <p:cNvPicPr preferRelativeResize="0"/>
          <p:nvPr/>
        </p:nvPicPr>
        <p:blipFill>
          <a:blip r:embed="rId5">
            <a:alphaModFix/>
          </a:blip>
          <a:stretch>
            <a:fillRect/>
          </a:stretch>
        </p:blipFill>
        <p:spPr>
          <a:xfrm>
            <a:off x="8179225" y="4834200"/>
            <a:ext cx="699777" cy="294900"/>
          </a:xfrm>
          <a:prstGeom prst="rect">
            <a:avLst/>
          </a:prstGeom>
          <a:noFill/>
          <a:ln>
            <a:noFill/>
          </a:ln>
        </p:spPr>
      </p:pic>
      <p:cxnSp>
        <p:nvCxnSpPr>
          <p:cNvPr id="199" name="Google Shape;199;p31"/>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200" name="Google Shape;200;p31"/>
          <p:cNvSpPr txBox="1"/>
          <p:nvPr/>
        </p:nvSpPr>
        <p:spPr>
          <a:xfrm>
            <a:off x="8906050" y="4887900"/>
            <a:ext cx="2379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6</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2"/>
          <p:cNvPicPr preferRelativeResize="0"/>
          <p:nvPr/>
        </p:nvPicPr>
        <p:blipFill>
          <a:blip r:embed="rId3">
            <a:alphaModFix/>
          </a:blip>
          <a:stretch>
            <a:fillRect/>
          </a:stretch>
        </p:blipFill>
        <p:spPr>
          <a:xfrm>
            <a:off x="8179225" y="4834200"/>
            <a:ext cx="699777" cy="294900"/>
          </a:xfrm>
          <a:prstGeom prst="rect">
            <a:avLst/>
          </a:prstGeom>
          <a:noFill/>
          <a:ln>
            <a:noFill/>
          </a:ln>
        </p:spPr>
      </p:pic>
      <p:pic>
        <p:nvPicPr>
          <p:cNvPr id="206" name="Google Shape;206;p32"/>
          <p:cNvPicPr preferRelativeResize="0"/>
          <p:nvPr/>
        </p:nvPicPr>
        <p:blipFill>
          <a:blip r:embed="rId4">
            <a:alphaModFix amt="31000"/>
          </a:blip>
          <a:stretch>
            <a:fillRect/>
          </a:stretch>
        </p:blipFill>
        <p:spPr>
          <a:xfrm>
            <a:off x="3234350" y="96450"/>
            <a:ext cx="4570950" cy="4570950"/>
          </a:xfrm>
          <a:prstGeom prst="rect">
            <a:avLst/>
          </a:prstGeom>
          <a:noFill/>
          <a:ln>
            <a:noFill/>
          </a:ln>
        </p:spPr>
      </p:pic>
      <p:sp>
        <p:nvSpPr>
          <p:cNvPr id="207" name="Google Shape;207;p32"/>
          <p:cNvSpPr txBox="1"/>
          <p:nvPr/>
        </p:nvSpPr>
        <p:spPr>
          <a:xfrm>
            <a:off x="-42875" y="1585925"/>
            <a:ext cx="6600900" cy="15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0">
                <a:solidFill>
                  <a:srgbClr val="FFFFFF"/>
                </a:solidFill>
                <a:latin typeface="Proxima Nova Extrabold"/>
                <a:ea typeface="Proxima Nova Extrabold"/>
                <a:cs typeface="Proxima Nova Extrabold"/>
                <a:sym typeface="Proxima Nova Extrabold"/>
              </a:rPr>
              <a:t>RESEARCH</a:t>
            </a:r>
            <a:endParaRPr sz="9000">
              <a:solidFill>
                <a:srgbClr val="FFFFFF"/>
              </a:solidFill>
              <a:latin typeface="Proxima Nova Extrabold"/>
              <a:ea typeface="Proxima Nova Extrabold"/>
              <a:cs typeface="Proxima Nova Extrabold"/>
              <a:sym typeface="Proxima Nova Extrabold"/>
            </a:endParaRPr>
          </a:p>
          <a:p>
            <a:pPr marL="0" lvl="0" indent="0" algn="l" rtl="0">
              <a:spcBef>
                <a:spcPts val="0"/>
              </a:spcBef>
              <a:spcAft>
                <a:spcPts val="0"/>
              </a:spcAft>
              <a:buNone/>
            </a:pPr>
            <a:endParaRPr sz="9000">
              <a:solidFill>
                <a:srgbClr val="FFFFFF"/>
              </a:solidFill>
              <a:latin typeface="Proxima Nova Extrabold"/>
              <a:ea typeface="Proxima Nova Extrabold"/>
              <a:cs typeface="Proxima Nova Extrabold"/>
              <a:sym typeface="Proxima Nova Extrabold"/>
            </a:endParaRPr>
          </a:p>
        </p:txBody>
      </p:sp>
      <p:sp>
        <p:nvSpPr>
          <p:cNvPr id="208" name="Google Shape;208;p32"/>
          <p:cNvSpPr txBox="1"/>
          <p:nvPr/>
        </p:nvSpPr>
        <p:spPr>
          <a:xfrm>
            <a:off x="300050" y="2978925"/>
            <a:ext cx="6386400" cy="5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lt1"/>
                </a:solidFill>
                <a:latin typeface="Proxima Nova"/>
                <a:ea typeface="Proxima Nova"/>
                <a:cs typeface="Proxima Nova"/>
                <a:sym typeface="Proxima Nova"/>
              </a:rPr>
              <a:t>Started with secondary to inform the primary</a:t>
            </a:r>
            <a:endParaRPr sz="2200" b="1">
              <a:solidFill>
                <a:schemeClr val="lt1"/>
              </a:solidFill>
              <a:latin typeface="Proxima Nova"/>
              <a:ea typeface="Proxima Nova"/>
              <a:cs typeface="Proxima Nova"/>
              <a:sym typeface="Proxima Nova"/>
            </a:endParaRPr>
          </a:p>
        </p:txBody>
      </p:sp>
      <p:cxnSp>
        <p:nvCxnSpPr>
          <p:cNvPr id="209" name="Google Shape;209;p32"/>
          <p:cNvCxnSpPr/>
          <p:nvPr/>
        </p:nvCxnSpPr>
        <p:spPr>
          <a:xfrm rot="10800000" flipH="1">
            <a:off x="145050" y="4834200"/>
            <a:ext cx="8915100" cy="11400"/>
          </a:xfrm>
          <a:prstGeom prst="straightConnector1">
            <a:avLst/>
          </a:prstGeom>
          <a:noFill/>
          <a:ln w="9525" cap="flat" cmpd="sng">
            <a:solidFill>
              <a:srgbClr val="FFFFFF"/>
            </a:solidFill>
            <a:prstDash val="solid"/>
            <a:round/>
            <a:headEnd type="none" w="med" len="med"/>
            <a:tailEnd type="none" w="med" len="med"/>
          </a:ln>
        </p:spPr>
      </p:cxnSp>
      <p:sp>
        <p:nvSpPr>
          <p:cNvPr id="210" name="Google Shape;210;p32"/>
          <p:cNvSpPr txBox="1"/>
          <p:nvPr/>
        </p:nvSpPr>
        <p:spPr>
          <a:xfrm>
            <a:off x="145050" y="4845600"/>
            <a:ext cx="4759800" cy="2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Reimagining the Game Day Experience / May 05, 2020 </a:t>
            </a:r>
            <a:r>
              <a:rPr lang="en" sz="800">
                <a:solidFill>
                  <a:srgbClr val="FFFFFF"/>
                </a:solidFill>
                <a:latin typeface="Roboto"/>
                <a:ea typeface="Roboto"/>
                <a:cs typeface="Roboto"/>
                <a:sym typeface="Roboto"/>
              </a:rPr>
              <a:t> / </a:t>
            </a:r>
            <a:r>
              <a:rPr lang="en" sz="800" b="1">
                <a:solidFill>
                  <a:srgbClr val="FFFFFF"/>
                </a:solidFill>
                <a:latin typeface="Roboto"/>
                <a:ea typeface="Roboto"/>
                <a:cs typeface="Roboto"/>
                <a:sym typeface="Roboto"/>
              </a:rPr>
              <a:t>Ⓒ </a:t>
            </a:r>
            <a:r>
              <a:rPr lang="en" sz="600">
                <a:solidFill>
                  <a:srgbClr val="FFFFFF"/>
                </a:solidFill>
              </a:rPr>
              <a:t> 2020 AT&amp;T Intellectual Property - AT&amp;T Proprietary (Internal Use Only)    </a:t>
            </a:r>
            <a:endParaRPr sz="600">
              <a:solidFill>
                <a:srgbClr val="FFFFFF"/>
              </a:solidFill>
            </a:endParaRPr>
          </a:p>
        </p:txBody>
      </p:sp>
      <p:sp>
        <p:nvSpPr>
          <p:cNvPr id="211" name="Google Shape;211;p32"/>
          <p:cNvSpPr txBox="1"/>
          <p:nvPr/>
        </p:nvSpPr>
        <p:spPr>
          <a:xfrm>
            <a:off x="8906050" y="4887900"/>
            <a:ext cx="2379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Proxima Nova"/>
                <a:ea typeface="Proxima Nova"/>
                <a:cs typeface="Proxima Nova"/>
                <a:sym typeface="Proxima Nova"/>
              </a:rPr>
              <a:t>7</a:t>
            </a:r>
            <a:endParaRPr sz="900">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5"/>
        <p:cNvGrpSpPr/>
        <p:nvPr/>
      </p:nvGrpSpPr>
      <p:grpSpPr>
        <a:xfrm>
          <a:off x="0" y="0"/>
          <a:ext cx="0" cy="0"/>
          <a:chOff x="0" y="0"/>
          <a:chExt cx="0" cy="0"/>
        </a:xfrm>
      </p:grpSpPr>
      <p:sp>
        <p:nvSpPr>
          <p:cNvPr id="216" name="Google Shape;216;p33"/>
          <p:cNvSpPr txBox="1"/>
          <p:nvPr/>
        </p:nvSpPr>
        <p:spPr>
          <a:xfrm>
            <a:off x="2046450" y="388150"/>
            <a:ext cx="50511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rgbClr val="289FDF"/>
                </a:solidFill>
                <a:latin typeface="Proxima Nova Extrabold"/>
                <a:ea typeface="Proxima Nova Extrabold"/>
                <a:cs typeface="Proxima Nova Extrabold"/>
                <a:sym typeface="Proxima Nova Extrabold"/>
              </a:rPr>
              <a:t>Stadium Visit</a:t>
            </a:r>
            <a:endParaRPr sz="6000">
              <a:solidFill>
                <a:srgbClr val="289FDF"/>
              </a:solidFill>
              <a:latin typeface="Proxima Nova Extrabold"/>
              <a:ea typeface="Proxima Nova Extrabold"/>
              <a:cs typeface="Proxima Nova Extrabold"/>
              <a:sym typeface="Proxima Nova Extrabold"/>
            </a:endParaRPr>
          </a:p>
        </p:txBody>
      </p:sp>
      <p:pic>
        <p:nvPicPr>
          <p:cNvPr id="217" name="Google Shape;217;p33"/>
          <p:cNvPicPr preferRelativeResize="0"/>
          <p:nvPr/>
        </p:nvPicPr>
        <p:blipFill>
          <a:blip r:embed="rId3">
            <a:alphaModFix/>
          </a:blip>
          <a:stretch>
            <a:fillRect/>
          </a:stretch>
        </p:blipFill>
        <p:spPr>
          <a:xfrm>
            <a:off x="132250" y="1626079"/>
            <a:ext cx="2139174" cy="2848346"/>
          </a:xfrm>
          <a:prstGeom prst="rect">
            <a:avLst/>
          </a:prstGeom>
          <a:noFill/>
          <a:ln w="19050" cap="flat" cmpd="sng">
            <a:solidFill>
              <a:srgbClr val="FFFFFF"/>
            </a:solidFill>
            <a:prstDash val="solid"/>
            <a:round/>
            <a:headEnd type="none" w="sm" len="sm"/>
            <a:tailEnd type="none" w="sm" len="sm"/>
          </a:ln>
        </p:spPr>
      </p:pic>
      <p:pic>
        <p:nvPicPr>
          <p:cNvPr id="218" name="Google Shape;218;p33"/>
          <p:cNvPicPr preferRelativeResize="0"/>
          <p:nvPr/>
        </p:nvPicPr>
        <p:blipFill>
          <a:blip r:embed="rId4">
            <a:alphaModFix/>
          </a:blip>
          <a:stretch>
            <a:fillRect/>
          </a:stretch>
        </p:blipFill>
        <p:spPr>
          <a:xfrm>
            <a:off x="6872575" y="1626100"/>
            <a:ext cx="2139176" cy="2848309"/>
          </a:xfrm>
          <a:prstGeom prst="rect">
            <a:avLst/>
          </a:prstGeom>
          <a:noFill/>
          <a:ln w="19050" cap="flat" cmpd="sng">
            <a:solidFill>
              <a:srgbClr val="FFFFFF"/>
            </a:solidFill>
            <a:prstDash val="solid"/>
            <a:round/>
            <a:headEnd type="none" w="sm" len="sm"/>
            <a:tailEnd type="none" w="sm" len="sm"/>
          </a:ln>
        </p:spPr>
      </p:pic>
      <p:sp>
        <p:nvSpPr>
          <p:cNvPr id="219" name="Google Shape;219;p33"/>
          <p:cNvSpPr txBox="1"/>
          <p:nvPr/>
        </p:nvSpPr>
        <p:spPr>
          <a:xfrm>
            <a:off x="93850" y="4835100"/>
            <a:ext cx="50412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289FDF"/>
                </a:solidFill>
              </a:rPr>
              <a:t>Reimagining the Game Day Experience / May 05, 2020 </a:t>
            </a:r>
            <a:r>
              <a:rPr lang="en" sz="800">
                <a:solidFill>
                  <a:srgbClr val="289FDF"/>
                </a:solidFill>
                <a:latin typeface="Roboto"/>
                <a:ea typeface="Roboto"/>
                <a:cs typeface="Roboto"/>
                <a:sym typeface="Roboto"/>
              </a:rPr>
              <a:t> / </a:t>
            </a:r>
            <a:r>
              <a:rPr lang="en" sz="800" b="1">
                <a:solidFill>
                  <a:srgbClr val="289FDF"/>
                </a:solidFill>
                <a:latin typeface="Roboto"/>
                <a:ea typeface="Roboto"/>
                <a:cs typeface="Roboto"/>
                <a:sym typeface="Roboto"/>
              </a:rPr>
              <a:t>Ⓒ </a:t>
            </a:r>
            <a:r>
              <a:rPr lang="en" sz="600">
                <a:solidFill>
                  <a:srgbClr val="289FDF"/>
                </a:solidFill>
              </a:rPr>
              <a:t> 2020 AT&amp;T Intellectual Property - AT&amp;T Proprietary (Internal Use Only)    </a:t>
            </a:r>
            <a:endParaRPr sz="600">
              <a:solidFill>
                <a:srgbClr val="289FDF"/>
              </a:solidFill>
            </a:endParaRPr>
          </a:p>
        </p:txBody>
      </p:sp>
      <p:cxnSp>
        <p:nvCxnSpPr>
          <p:cNvPr id="220" name="Google Shape;220;p33"/>
          <p:cNvCxnSpPr/>
          <p:nvPr/>
        </p:nvCxnSpPr>
        <p:spPr>
          <a:xfrm rot="10800000" flipH="1">
            <a:off x="145050" y="4845000"/>
            <a:ext cx="8881800" cy="600"/>
          </a:xfrm>
          <a:prstGeom prst="straightConnector1">
            <a:avLst/>
          </a:prstGeom>
          <a:noFill/>
          <a:ln w="9525" cap="flat" cmpd="sng">
            <a:solidFill>
              <a:srgbClr val="289FDF"/>
            </a:solidFill>
            <a:prstDash val="solid"/>
            <a:round/>
            <a:headEnd type="none" w="med" len="med"/>
            <a:tailEnd type="none" w="med" len="med"/>
          </a:ln>
        </p:spPr>
      </p:cxnSp>
      <p:pic>
        <p:nvPicPr>
          <p:cNvPr id="221" name="Google Shape;221;p33"/>
          <p:cNvPicPr preferRelativeResize="0"/>
          <p:nvPr/>
        </p:nvPicPr>
        <p:blipFill>
          <a:blip r:embed="rId5">
            <a:alphaModFix/>
          </a:blip>
          <a:stretch>
            <a:fillRect/>
          </a:stretch>
        </p:blipFill>
        <p:spPr>
          <a:xfrm>
            <a:off x="8271025" y="4874538"/>
            <a:ext cx="513252" cy="229525"/>
          </a:xfrm>
          <a:prstGeom prst="rect">
            <a:avLst/>
          </a:prstGeom>
          <a:noFill/>
          <a:ln>
            <a:noFill/>
          </a:ln>
        </p:spPr>
      </p:pic>
      <p:pic>
        <p:nvPicPr>
          <p:cNvPr id="222" name="Google Shape;222;p33"/>
          <p:cNvPicPr preferRelativeResize="0"/>
          <p:nvPr/>
        </p:nvPicPr>
        <p:blipFill rotWithShape="1">
          <a:blip r:embed="rId6">
            <a:alphaModFix/>
          </a:blip>
          <a:srcRect l="1729" t="4498" r="8640" b="14147"/>
          <a:stretch/>
        </p:blipFill>
        <p:spPr>
          <a:xfrm>
            <a:off x="2367425" y="1626100"/>
            <a:ext cx="4381750" cy="2848300"/>
          </a:xfrm>
          <a:prstGeom prst="rect">
            <a:avLst/>
          </a:prstGeom>
          <a:noFill/>
          <a:ln>
            <a:noFill/>
          </a:ln>
        </p:spPr>
      </p:pic>
      <p:sp>
        <p:nvSpPr>
          <p:cNvPr id="223" name="Google Shape;223;p33"/>
          <p:cNvSpPr txBox="1"/>
          <p:nvPr/>
        </p:nvSpPr>
        <p:spPr>
          <a:xfrm>
            <a:off x="8906050" y="4887900"/>
            <a:ext cx="2379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8</a:t>
            </a:r>
            <a:endParaRPr sz="9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7"/>
        <p:cNvGrpSpPr/>
        <p:nvPr/>
      </p:nvGrpSpPr>
      <p:grpSpPr>
        <a:xfrm>
          <a:off x="0" y="0"/>
          <a:ext cx="0" cy="0"/>
          <a:chOff x="0" y="0"/>
          <a:chExt cx="0" cy="0"/>
        </a:xfrm>
      </p:grpSpPr>
      <p:pic>
        <p:nvPicPr>
          <p:cNvPr id="228" name="Google Shape;228;p34" title="Chart"/>
          <p:cNvPicPr preferRelativeResize="0"/>
          <p:nvPr/>
        </p:nvPicPr>
        <p:blipFill>
          <a:blip r:embed="rId3">
            <a:alphaModFix/>
          </a:blip>
          <a:stretch>
            <a:fillRect/>
          </a:stretch>
        </p:blipFill>
        <p:spPr>
          <a:xfrm>
            <a:off x="4401300" y="1619955"/>
            <a:ext cx="4721401" cy="2795220"/>
          </a:xfrm>
          <a:prstGeom prst="rect">
            <a:avLst/>
          </a:prstGeom>
          <a:noFill/>
          <a:ln>
            <a:noFill/>
          </a:ln>
        </p:spPr>
      </p:pic>
      <p:sp>
        <p:nvSpPr>
          <p:cNvPr id="229" name="Google Shape;229;p34"/>
          <p:cNvSpPr txBox="1">
            <a:spLocks noGrp="1"/>
          </p:cNvSpPr>
          <p:nvPr>
            <p:ph type="body" idx="1"/>
          </p:nvPr>
        </p:nvSpPr>
        <p:spPr>
          <a:xfrm>
            <a:off x="159000" y="217075"/>
            <a:ext cx="43173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200">
                <a:solidFill>
                  <a:srgbClr val="000000"/>
                </a:solidFill>
                <a:latin typeface="Proxima Nova Extrabold"/>
                <a:ea typeface="Proxima Nova Extrabold"/>
                <a:cs typeface="Proxima Nova Extrabold"/>
                <a:sym typeface="Proxima Nova Extrabold"/>
              </a:rPr>
              <a:t>Secondary Research- Ole Miss</a:t>
            </a:r>
            <a:endParaRPr sz="2200">
              <a:solidFill>
                <a:srgbClr val="000000"/>
              </a:solidFill>
              <a:latin typeface="Proxima Nova Extrabold"/>
              <a:ea typeface="Proxima Nova Extrabold"/>
              <a:cs typeface="Proxima Nova Extrabold"/>
              <a:sym typeface="Proxima Nova Extrabold"/>
            </a:endParaRPr>
          </a:p>
          <a:p>
            <a:pPr marL="0" lvl="0" indent="0" algn="l" rtl="0">
              <a:lnSpc>
                <a:spcPct val="100000"/>
              </a:lnSpc>
              <a:spcBef>
                <a:spcPts val="0"/>
              </a:spcBef>
              <a:spcAft>
                <a:spcPts val="0"/>
              </a:spcAft>
              <a:buClr>
                <a:schemeClr val="dk1"/>
              </a:buClr>
              <a:buSzPts val="1100"/>
              <a:buFont typeface="Arial"/>
              <a:buNone/>
            </a:pPr>
            <a:endParaRPr sz="900" b="1">
              <a:solidFill>
                <a:srgbClr val="289FDF"/>
              </a:solidFill>
              <a:latin typeface="Proxima Nova"/>
              <a:ea typeface="Proxima Nova"/>
              <a:cs typeface="Proxima Nova"/>
              <a:sym typeface="Proxima Nova"/>
            </a:endParaRPr>
          </a:p>
          <a:p>
            <a:pPr marL="0" lvl="0" indent="0" algn="l" rtl="0">
              <a:lnSpc>
                <a:spcPct val="100000"/>
              </a:lnSpc>
              <a:spcBef>
                <a:spcPts val="0"/>
              </a:spcBef>
              <a:spcAft>
                <a:spcPts val="0"/>
              </a:spcAft>
              <a:buClr>
                <a:schemeClr val="dk1"/>
              </a:buClr>
              <a:buSzPts val="1100"/>
              <a:buFont typeface="Arial"/>
              <a:buNone/>
            </a:pPr>
            <a:r>
              <a:rPr lang="en" sz="1100" b="1">
                <a:solidFill>
                  <a:srgbClr val="289FDF"/>
                </a:solidFill>
                <a:latin typeface="Proxima Nova"/>
                <a:ea typeface="Proxima Nova"/>
                <a:cs typeface="Proxima Nova"/>
                <a:sym typeface="Proxima Nova"/>
              </a:rPr>
              <a:t>Students were surveyed on first impressions, concessions, restrooms, fan engagement, video/audio, connectivity. etc.</a:t>
            </a:r>
            <a:endParaRPr sz="2900" b="1">
              <a:solidFill>
                <a:srgbClr val="289FDF"/>
              </a:solidFill>
              <a:latin typeface="Proxima Nova"/>
              <a:ea typeface="Proxima Nova"/>
              <a:cs typeface="Proxima Nova"/>
              <a:sym typeface="Proxima Nova"/>
            </a:endParaRPr>
          </a:p>
          <a:p>
            <a:pPr marL="0" lvl="0" indent="0" algn="l" rtl="0">
              <a:spcBef>
                <a:spcPts val="0"/>
              </a:spcBef>
              <a:spcAft>
                <a:spcPts val="1600"/>
              </a:spcAft>
              <a:buNone/>
            </a:pPr>
            <a:endParaRPr b="1">
              <a:solidFill>
                <a:srgbClr val="289FDF"/>
              </a:solidFill>
              <a:latin typeface="Proxima Nova"/>
              <a:ea typeface="Proxima Nova"/>
              <a:cs typeface="Proxima Nova"/>
              <a:sym typeface="Proxima Nova"/>
            </a:endParaRPr>
          </a:p>
        </p:txBody>
      </p:sp>
      <p:sp>
        <p:nvSpPr>
          <p:cNvPr id="230" name="Google Shape;230;p34"/>
          <p:cNvSpPr txBox="1"/>
          <p:nvPr/>
        </p:nvSpPr>
        <p:spPr>
          <a:xfrm>
            <a:off x="93850" y="4835100"/>
            <a:ext cx="50412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289FDF"/>
                </a:solidFill>
              </a:rPr>
              <a:t>Reimagining the Game Day Experience / May 05, 2020 </a:t>
            </a:r>
            <a:r>
              <a:rPr lang="en" sz="800">
                <a:solidFill>
                  <a:srgbClr val="289FDF"/>
                </a:solidFill>
                <a:latin typeface="Roboto"/>
                <a:ea typeface="Roboto"/>
                <a:cs typeface="Roboto"/>
                <a:sym typeface="Roboto"/>
              </a:rPr>
              <a:t> / </a:t>
            </a:r>
            <a:r>
              <a:rPr lang="en" sz="800" b="1">
                <a:solidFill>
                  <a:srgbClr val="289FDF"/>
                </a:solidFill>
                <a:latin typeface="Roboto"/>
                <a:ea typeface="Roboto"/>
                <a:cs typeface="Roboto"/>
                <a:sym typeface="Roboto"/>
              </a:rPr>
              <a:t>Ⓒ </a:t>
            </a:r>
            <a:r>
              <a:rPr lang="en" sz="600">
                <a:solidFill>
                  <a:srgbClr val="289FDF"/>
                </a:solidFill>
              </a:rPr>
              <a:t> 2020 AT&amp;T Intellectual Property - AT&amp;T Proprietary (Internal Use Only)    </a:t>
            </a:r>
            <a:endParaRPr sz="600">
              <a:solidFill>
                <a:srgbClr val="289FDF"/>
              </a:solidFill>
            </a:endParaRPr>
          </a:p>
        </p:txBody>
      </p:sp>
      <p:cxnSp>
        <p:nvCxnSpPr>
          <p:cNvPr id="231" name="Google Shape;231;p34"/>
          <p:cNvCxnSpPr/>
          <p:nvPr/>
        </p:nvCxnSpPr>
        <p:spPr>
          <a:xfrm rot="10800000" flipH="1">
            <a:off x="145050" y="4845000"/>
            <a:ext cx="8881800" cy="600"/>
          </a:xfrm>
          <a:prstGeom prst="straightConnector1">
            <a:avLst/>
          </a:prstGeom>
          <a:noFill/>
          <a:ln w="9525" cap="flat" cmpd="sng">
            <a:solidFill>
              <a:srgbClr val="289FDF"/>
            </a:solidFill>
            <a:prstDash val="solid"/>
            <a:round/>
            <a:headEnd type="none" w="med" len="med"/>
            <a:tailEnd type="none" w="med" len="med"/>
          </a:ln>
        </p:spPr>
      </p:cxnSp>
      <p:pic>
        <p:nvPicPr>
          <p:cNvPr id="232" name="Google Shape;232;p34"/>
          <p:cNvPicPr preferRelativeResize="0"/>
          <p:nvPr/>
        </p:nvPicPr>
        <p:blipFill>
          <a:blip r:embed="rId4">
            <a:alphaModFix/>
          </a:blip>
          <a:stretch>
            <a:fillRect/>
          </a:stretch>
        </p:blipFill>
        <p:spPr>
          <a:xfrm>
            <a:off x="8271025" y="4874538"/>
            <a:ext cx="513252" cy="229525"/>
          </a:xfrm>
          <a:prstGeom prst="rect">
            <a:avLst/>
          </a:prstGeom>
          <a:noFill/>
          <a:ln>
            <a:noFill/>
          </a:ln>
        </p:spPr>
      </p:pic>
      <p:sp>
        <p:nvSpPr>
          <p:cNvPr id="233" name="Google Shape;233;p34"/>
          <p:cNvSpPr/>
          <p:nvPr/>
        </p:nvSpPr>
        <p:spPr>
          <a:xfrm>
            <a:off x="4401300" y="423300"/>
            <a:ext cx="21300" cy="4296900"/>
          </a:xfrm>
          <a:prstGeom prst="rect">
            <a:avLst/>
          </a:prstGeom>
          <a:solidFill>
            <a:srgbClr val="289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4" name="Google Shape;234;p34" title="Chart"/>
          <p:cNvPicPr preferRelativeResize="0"/>
          <p:nvPr/>
        </p:nvPicPr>
        <p:blipFill>
          <a:blip r:embed="rId5">
            <a:alphaModFix/>
          </a:blip>
          <a:stretch>
            <a:fillRect/>
          </a:stretch>
        </p:blipFill>
        <p:spPr>
          <a:xfrm>
            <a:off x="0" y="1200025"/>
            <a:ext cx="4401300" cy="3288950"/>
          </a:xfrm>
          <a:prstGeom prst="rect">
            <a:avLst/>
          </a:prstGeom>
          <a:noFill/>
          <a:ln>
            <a:noFill/>
          </a:ln>
        </p:spPr>
      </p:pic>
      <p:sp>
        <p:nvSpPr>
          <p:cNvPr id="235" name="Google Shape;235;p34"/>
          <p:cNvSpPr txBox="1">
            <a:spLocks noGrp="1"/>
          </p:cNvSpPr>
          <p:nvPr>
            <p:ph type="body" idx="1"/>
          </p:nvPr>
        </p:nvSpPr>
        <p:spPr>
          <a:xfrm>
            <a:off x="4673375" y="217075"/>
            <a:ext cx="4317300" cy="49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solidFill>
                  <a:srgbClr val="000000"/>
                </a:solidFill>
                <a:latin typeface="Proxima Nova Extrabold"/>
                <a:ea typeface="Proxima Nova Extrabold"/>
                <a:cs typeface="Proxima Nova Extrabold"/>
                <a:sym typeface="Proxima Nova Extrabold"/>
              </a:rPr>
              <a:t>Primary Research</a:t>
            </a:r>
            <a:endParaRPr sz="1100">
              <a:solidFill>
                <a:srgbClr val="000000"/>
              </a:solidFill>
              <a:latin typeface="Proxima Nova Extrabold"/>
              <a:ea typeface="Proxima Nova Extrabold"/>
              <a:cs typeface="Proxima Nova Extrabold"/>
              <a:sym typeface="Proxima Nova Extrabold"/>
            </a:endParaRPr>
          </a:p>
        </p:txBody>
      </p:sp>
      <p:sp>
        <p:nvSpPr>
          <p:cNvPr id="236" name="Google Shape;236;p34"/>
          <p:cNvSpPr txBox="1"/>
          <p:nvPr/>
        </p:nvSpPr>
        <p:spPr>
          <a:xfrm>
            <a:off x="4673375" y="705325"/>
            <a:ext cx="4110900" cy="4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a:solidFill>
                  <a:srgbClr val="289FDF"/>
                </a:solidFill>
                <a:latin typeface="Proxima Nova"/>
                <a:ea typeface="Proxima Nova"/>
                <a:cs typeface="Proxima Nova"/>
                <a:sym typeface="Proxima Nova"/>
              </a:rPr>
              <a:t>Important to incorporate both the game and fan experiences into solution</a:t>
            </a:r>
            <a:endParaRPr/>
          </a:p>
        </p:txBody>
      </p:sp>
      <p:sp>
        <p:nvSpPr>
          <p:cNvPr id="237" name="Google Shape;237;p34"/>
          <p:cNvSpPr txBox="1"/>
          <p:nvPr/>
        </p:nvSpPr>
        <p:spPr>
          <a:xfrm>
            <a:off x="8906050" y="4887900"/>
            <a:ext cx="2379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9</a:t>
            </a:r>
            <a:endParaRPr sz="9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1213</Words>
  <Application>Microsoft Macintosh PowerPoint</Application>
  <PresentationFormat>On-screen Show (16:9)</PresentationFormat>
  <Paragraphs>181</Paragraphs>
  <Slides>27</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Acme</vt:lpstr>
      <vt:lpstr>Roboto</vt:lpstr>
      <vt:lpstr>Proxima Nova Semibold</vt:lpstr>
      <vt:lpstr>Proxima Nova</vt:lpstr>
      <vt:lpstr>Merriweather</vt:lpstr>
      <vt:lpstr>Proxima Nova Extrabold</vt:lpstr>
      <vt:lpstr>Calibri</vt:lpstr>
      <vt:lpstr>Simple Light</vt:lpstr>
      <vt:lpstr>Paradigm</vt:lpstr>
      <vt:lpstr>PowerPoint Presentation</vt:lpstr>
      <vt:lpstr>PowerPoint Presentation</vt:lpstr>
      <vt:lpstr>PowerPoint Presentation</vt:lpstr>
      <vt:lpstr>4 Types  of Fans</vt:lpstr>
      <vt:lpstr>PowerPoint Presentation</vt:lpstr>
      <vt:lpstr>PowerPoint Presentation</vt:lpstr>
      <vt:lpstr>PowerPoint Presentation</vt:lpstr>
      <vt:lpstr>PowerPoint Presentation</vt:lpstr>
      <vt:lpstr>PowerPoint Presentation</vt:lpstr>
      <vt:lpstr>Why do students watch from the couch?</vt:lpstr>
      <vt:lpstr>We want our new 5G experience to include:</vt:lpstr>
      <vt:lpstr>PowerPoint Presentation</vt:lpstr>
      <vt:lpstr>PowerPoint Presentation</vt:lpstr>
      <vt:lpstr>PowerPoint Presentation</vt:lpstr>
      <vt:lpstr>WHERE IS THE MONEY?</vt:lpstr>
      <vt:lpstr>PowerPoint Presentation</vt:lpstr>
      <vt:lpstr>PowerPoint Presentation</vt:lpstr>
      <vt:lpstr>Mizzou Gameday App: Why It Works </vt:lpstr>
      <vt:lpstr>PowerPoint Presentation</vt:lpstr>
      <vt:lpstr>Sections of the App</vt:lpstr>
      <vt:lpstr>FINANCIAL ANALYSIS: Cost Assumptions</vt:lpstr>
      <vt:lpstr>FINANCIAL ANALYSIS: Revenue Assumptions</vt:lpstr>
      <vt:lpstr>Future Opportunities to 5G</vt:lpstr>
      <vt:lpstr>PowerPoint Presentation</vt:lpstr>
      <vt:lpstr>Next Steps</vt:lpstr>
      <vt:lpstr>LEARNINGS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Zahn, Kaitlyn (MU-Student)</cp:lastModifiedBy>
  <cp:revision>1</cp:revision>
  <dcterms:modified xsi:type="dcterms:W3CDTF">2020-05-04T04:19:32Z</dcterms:modified>
</cp:coreProperties>
</file>